
<file path=[Content_Types].xml><?xml version="1.0" encoding="utf-8"?>
<Types xmlns="http://schemas.openxmlformats.org/package/2006/content-types"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Default Extension="png" ContentType="image/png"/>
  <Default Extension="rels" ContentType="application/vnd.openxmlformats-package.relationships+xml"/>
  <Default Extension="jpeg" ContentType="image/jpeg"/>
  <Default Extension="xml" ContentType="application/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notesSlides/notesSlide3.xml" ContentType="application/vnd.openxmlformats-officedocument.presentationml.notes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12.xml" ContentType="application/vnd.openxmlformats-officedocument.presentationml.slideLayout+xml"/>
  <Override PartName="/ppt/slides/slide16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60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napVertSplitter="1" vertBarState="minimized">
    <p:restoredLeft sz="10871" autoAdjust="0"/>
    <p:restoredTop sz="81507" autoAdjust="0"/>
  </p:normalViewPr>
  <p:slideViewPr>
    <p:cSldViewPr snapToGrid="0" snapToObjects="1">
      <p:cViewPr varScale="1">
        <p:scale>
          <a:sx n="95" d="100"/>
          <a:sy n="95" d="100"/>
        </p:scale>
        <p:origin x="-202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76F34D-05ED-BB4E-818D-70386A2EEB8D}" type="datetimeFigureOut">
              <a:rPr lang="en-US" smtClean="0"/>
              <a:pPr/>
              <a:t>1/11/16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017533-F963-5B49-B3A8-EEE7C201E93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Medial – close to  midline</a:t>
            </a:r>
          </a:p>
          <a:p>
            <a:r>
              <a:rPr lang="en-US" dirty="0" smtClean="0"/>
              <a:t>Lateral – farther from midline</a:t>
            </a:r>
          </a:p>
          <a:p>
            <a:r>
              <a:rPr lang="en-US" dirty="0" smtClean="0"/>
              <a:t>Anterior or</a:t>
            </a:r>
            <a:r>
              <a:rPr lang="en-US" baseline="0" dirty="0" smtClean="0"/>
              <a:t> ventral – front of body</a:t>
            </a:r>
          </a:p>
          <a:p>
            <a:r>
              <a:rPr lang="en-US" baseline="0" dirty="0" smtClean="0"/>
              <a:t>Posterior or dorsal – back of body</a:t>
            </a:r>
          </a:p>
          <a:p>
            <a:r>
              <a:rPr lang="en-US" baseline="0" dirty="0" smtClean="0"/>
              <a:t>Distal – away from the trunk</a:t>
            </a:r>
          </a:p>
          <a:p>
            <a:r>
              <a:rPr lang="en-US" baseline="0" dirty="0" smtClean="0"/>
              <a:t>Proximal – toward the trunk</a:t>
            </a:r>
          </a:p>
          <a:p>
            <a:r>
              <a:rPr lang="en-US" baseline="0" dirty="0" smtClean="0"/>
              <a:t>Superior – location of body part above another structure </a:t>
            </a:r>
          </a:p>
          <a:p>
            <a:r>
              <a:rPr lang="en-US" baseline="0" dirty="0" smtClean="0"/>
              <a:t>Inferior – location of body part below another structure</a:t>
            </a:r>
          </a:p>
          <a:p>
            <a:r>
              <a:rPr lang="en-US" baseline="0" dirty="0" smtClean="0"/>
              <a:t>Cranial – position close to the head</a:t>
            </a:r>
          </a:p>
          <a:p>
            <a:r>
              <a:rPr lang="en-US" baseline="0" dirty="0" smtClean="0"/>
              <a:t>Caudal – position closer to the feet </a:t>
            </a:r>
          </a:p>
          <a:p>
            <a:r>
              <a:rPr lang="en-US" baseline="0" dirty="0" smtClean="0"/>
              <a:t>Superficial – relative depth to another structure – closer to the skin</a:t>
            </a:r>
          </a:p>
          <a:p>
            <a:r>
              <a:rPr lang="en-US" baseline="0" dirty="0" smtClean="0"/>
              <a:t>Deep – relative depth to another structure – further from skin </a:t>
            </a:r>
          </a:p>
          <a:p>
            <a:r>
              <a:rPr lang="en-US" baseline="0" dirty="0" smtClean="0"/>
              <a:t>Supine – lying face up</a:t>
            </a:r>
          </a:p>
          <a:p>
            <a:r>
              <a:rPr lang="en-US" baseline="0" dirty="0" smtClean="0"/>
              <a:t>Prone – lying face down</a:t>
            </a:r>
          </a:p>
          <a:p>
            <a:r>
              <a:rPr lang="en-US" baseline="0" dirty="0" smtClean="0"/>
              <a:t>Bilateral – tow or both sides</a:t>
            </a:r>
          </a:p>
          <a:p>
            <a:r>
              <a:rPr lang="en-US" baseline="0" dirty="0" err="1" smtClean="0"/>
              <a:t>Contralateral</a:t>
            </a:r>
            <a:r>
              <a:rPr lang="en-US" baseline="0" dirty="0" smtClean="0"/>
              <a:t> – opposite side</a:t>
            </a:r>
          </a:p>
          <a:p>
            <a:r>
              <a:rPr lang="en-US" baseline="0" dirty="0" err="1" smtClean="0"/>
              <a:t>Ipsilateral</a:t>
            </a:r>
            <a:r>
              <a:rPr lang="en-US" baseline="0" dirty="0" smtClean="0"/>
              <a:t> – same side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17533-F963-5B49-B3A8-EEE7C201E932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Arm = b/w</a:t>
            </a:r>
            <a:r>
              <a:rPr lang="en-US" baseline="0" dirty="0" smtClean="0"/>
              <a:t> shoulder and elbow</a:t>
            </a:r>
          </a:p>
          <a:p>
            <a:r>
              <a:rPr lang="en-US" baseline="0" dirty="0" smtClean="0"/>
              <a:t>Forearm = b/w elbow and wrist </a:t>
            </a:r>
          </a:p>
          <a:p>
            <a:r>
              <a:rPr lang="en-US" baseline="0" dirty="0" smtClean="0"/>
              <a:t>Hand = distal to wrist </a:t>
            </a:r>
          </a:p>
          <a:p>
            <a:r>
              <a:rPr lang="en-US" baseline="0" dirty="0" smtClean="0"/>
              <a:t>Thigh = b/w hip and knee </a:t>
            </a:r>
          </a:p>
          <a:p>
            <a:r>
              <a:rPr lang="en-US" baseline="0" dirty="0" smtClean="0"/>
              <a:t>Leg = b/w knee and ankle </a:t>
            </a:r>
          </a:p>
          <a:p>
            <a:r>
              <a:rPr lang="en-US" baseline="0" dirty="0" smtClean="0"/>
              <a:t>Foot = distal to ankle </a:t>
            </a:r>
          </a:p>
          <a:p>
            <a:r>
              <a:rPr lang="en-US" baseline="0" dirty="0" smtClean="0"/>
              <a:t>Thorax = chest; made up of ribs, sternum, and thoracic vertebrae</a:t>
            </a:r>
          </a:p>
          <a:p>
            <a:r>
              <a:rPr lang="en-US" baseline="0" dirty="0" smtClean="0"/>
              <a:t>Abdomen = lower trunk; pelvis, stomach, and lumbar vertebrae</a:t>
            </a:r>
          </a:p>
          <a:p>
            <a:r>
              <a:rPr lang="en-US" baseline="0" dirty="0" smtClean="0"/>
              <a:t>Neck = cervical vertebrae</a:t>
            </a:r>
          </a:p>
          <a:p>
            <a:r>
              <a:rPr lang="en-US" baseline="0" dirty="0" smtClean="0"/>
              <a:t>Head = skull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17533-F963-5B49-B3A8-EEE7C201E932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Rectilinear: child sledding</a:t>
            </a:r>
            <a:r>
              <a:rPr lang="en-US" baseline="0" dirty="0" smtClean="0"/>
              <a:t> down a hill; sailboarder moving across the water; baseball player running from home plate to 1</a:t>
            </a:r>
            <a:r>
              <a:rPr lang="en-US" baseline="30000" dirty="0" smtClean="0"/>
              <a:t>st</a:t>
            </a:r>
            <a:r>
              <a:rPr lang="en-US" baseline="0" dirty="0" smtClean="0"/>
              <a:t> base</a:t>
            </a:r>
          </a:p>
          <a:p>
            <a:endParaRPr lang="en-US" baseline="0" dirty="0" smtClean="0"/>
          </a:p>
          <a:p>
            <a:r>
              <a:rPr lang="en-US" baseline="0" dirty="0" smtClean="0"/>
              <a:t>Curvilinear: path a diver takes after leaving the diving board; path of a thrown ball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17533-F963-5B49-B3A8-EEE7C201E932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When a patient flexes his or her</a:t>
            </a:r>
            <a:r>
              <a:rPr lang="en-US" baseline="0" dirty="0" smtClean="0"/>
              <a:t> knee, the foot travels farther through space than does the ankle or leg</a:t>
            </a:r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17533-F963-5B49-B3A8-EEE7C201E932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Skateboarder whole body</a:t>
            </a:r>
            <a:r>
              <a:rPr lang="en-US" baseline="0" dirty="0" smtClean="0"/>
              <a:t> moves down the street (linear) while individual joints on the ‘pushing’ leg (hip, knee, ankle) rotate about their axes (angular motion)</a:t>
            </a:r>
          </a:p>
          <a:p>
            <a:endParaRPr lang="en-US" baseline="0" dirty="0" smtClean="0"/>
          </a:p>
          <a:p>
            <a:r>
              <a:rPr lang="en-US" baseline="0" dirty="0" smtClean="0"/>
              <a:t>Walking: Whole body exhibits linear motion walking from point A to B; hips, knees, and ankles exhibit angular motion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Throwing a ball: Upper extremity joints in an angular direction – ball travels in curvilinear path </a:t>
            </a:r>
          </a:p>
          <a:p>
            <a:endParaRPr lang="en-US" baseline="0" dirty="0" smtClean="0"/>
          </a:p>
          <a:p>
            <a:r>
              <a:rPr lang="en-US" baseline="0" dirty="0" smtClean="0"/>
              <a:t>Scapula moving into retraction/protraction/elevation/depression is linear</a:t>
            </a:r>
          </a:p>
          <a:p>
            <a:r>
              <a:rPr lang="en-US" baseline="0" dirty="0" smtClean="0"/>
              <a:t>Clavicle moving is angular – </a:t>
            </a:r>
            <a:r>
              <a:rPr lang="en-US" baseline="0" dirty="0" err="1" smtClean="0"/>
              <a:t>sternoclavicular</a:t>
            </a:r>
            <a:r>
              <a:rPr lang="en-US" baseline="0" dirty="0" smtClean="0"/>
              <a:t> joint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17533-F963-5B49-B3A8-EEE7C201E932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845B2-21C7-9C40-B2DD-DCFC71C0BD7A}" type="datetimeFigureOut">
              <a:rPr lang="en-US" smtClean="0"/>
              <a:pPr/>
              <a:t>1/11/16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CE4BC-D725-5940-86F7-CD9B77F352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845B2-21C7-9C40-B2DD-DCFC71C0BD7A}" type="datetimeFigureOut">
              <a:rPr lang="en-US" smtClean="0"/>
              <a:pPr/>
              <a:t>1/11/16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CE4BC-D725-5940-86F7-CD9B77F3522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845B2-21C7-9C40-B2DD-DCFC71C0BD7A}" type="datetimeFigureOut">
              <a:rPr lang="en-US" smtClean="0"/>
              <a:pPr/>
              <a:t>1/11/16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CE4BC-D725-5940-86F7-CD9B77F352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845B2-21C7-9C40-B2DD-DCFC71C0BD7A}" type="datetimeFigureOut">
              <a:rPr lang="en-US" smtClean="0"/>
              <a:pPr/>
              <a:t>1/11/16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CE4BC-D725-5940-86F7-CD9B77F352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845B2-21C7-9C40-B2DD-DCFC71C0BD7A}" type="datetimeFigureOut">
              <a:rPr lang="en-US" smtClean="0"/>
              <a:pPr/>
              <a:t>1/11/16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CE4BC-D725-5940-86F7-CD9B77F352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845B2-21C7-9C40-B2DD-DCFC71C0BD7A}" type="datetimeFigureOut">
              <a:rPr lang="en-US" smtClean="0"/>
              <a:pPr/>
              <a:t>1/11/16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CE4BC-D725-5940-86F7-CD9B77F3522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845B2-21C7-9C40-B2DD-DCFC71C0BD7A}" type="datetimeFigureOut">
              <a:rPr lang="en-US" smtClean="0"/>
              <a:pPr/>
              <a:t>1/11/16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CE4BC-D725-5940-86F7-CD9B77F352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845B2-21C7-9C40-B2DD-DCFC71C0BD7A}" type="datetimeFigureOut">
              <a:rPr lang="en-US" smtClean="0"/>
              <a:pPr/>
              <a:t>1/11/16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CE4BC-D725-5940-86F7-CD9B77F352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845B2-21C7-9C40-B2DD-DCFC71C0BD7A}" type="datetimeFigureOut">
              <a:rPr lang="en-US" smtClean="0"/>
              <a:pPr/>
              <a:t>1/11/16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CE4BC-D725-5940-86F7-CD9B77F352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845B2-21C7-9C40-B2DD-DCFC71C0BD7A}" type="datetimeFigureOut">
              <a:rPr lang="en-US" smtClean="0"/>
              <a:pPr/>
              <a:t>1/11/16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CE4BC-D725-5940-86F7-CD9B77F352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845B2-21C7-9C40-B2DD-DCFC71C0BD7A}" type="datetimeFigureOut">
              <a:rPr lang="en-US" smtClean="0"/>
              <a:pPr/>
              <a:t>1/11/16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CE4BC-D725-5940-86F7-CD9B77F352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845B2-21C7-9C40-B2DD-DCFC71C0BD7A}" type="datetimeFigureOut">
              <a:rPr lang="en-US" smtClean="0"/>
              <a:pPr/>
              <a:t>1/11/16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CE4BC-D725-5940-86F7-CD9B77F352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09A845B2-21C7-9C40-B2DD-DCFC71C0BD7A}" type="datetimeFigureOut">
              <a:rPr lang="en-US" smtClean="0"/>
              <a:pPr/>
              <a:t>1/11/16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BCDCE4BC-D725-5940-86F7-CD9B77F3522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 to Functional Anatomy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Ch. 1 </a:t>
            </a:r>
            <a:r>
              <a:rPr lang="en-US" dirty="0" err="1" smtClean="0"/>
              <a:t>Lippert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p</a:t>
            </a:r>
            <a:r>
              <a:rPr lang="en-US" dirty="0" smtClean="0"/>
              <a:t>. 3-10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Angular Motions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1"/>
            <a:ext cx="5099171" cy="4343400"/>
          </a:xfrm>
        </p:spPr>
        <p:txBody>
          <a:bodyPr/>
          <a:lstStyle/>
          <a:p>
            <a:r>
              <a:rPr lang="en-US" dirty="0" smtClean="0"/>
              <a:t>Movement of an object around a fixed point</a:t>
            </a:r>
          </a:p>
          <a:p>
            <a:r>
              <a:rPr lang="en-US" dirty="0" smtClean="0"/>
              <a:t>Rotary motions</a:t>
            </a:r>
          </a:p>
          <a:p>
            <a:r>
              <a:rPr lang="en-US" dirty="0" smtClean="0"/>
              <a:t>All the parts of the object move through the same angle, in the same direction, and at the same time</a:t>
            </a:r>
          </a:p>
          <a:p>
            <a:pPr lvl="1"/>
            <a:r>
              <a:rPr lang="en-US" dirty="0" smtClean="0"/>
              <a:t>They do not move the same distance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05932" y="1600200"/>
            <a:ext cx="2749279" cy="396954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Combined Motions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1"/>
            <a:ext cx="4854576" cy="43434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Use both throughout the day</a:t>
            </a:r>
          </a:p>
          <a:p>
            <a:r>
              <a:rPr lang="en-US" baseline="0" dirty="0" smtClean="0"/>
              <a:t>Entire objects moving in linear fashion</a:t>
            </a:r>
          </a:p>
          <a:p>
            <a:r>
              <a:rPr lang="en-US" dirty="0" smtClean="0"/>
              <a:t>Individual parts moving in angular fashion</a:t>
            </a:r>
          </a:p>
          <a:p>
            <a:r>
              <a:rPr lang="en-US" dirty="0" smtClean="0"/>
              <a:t>I.E.</a:t>
            </a:r>
          </a:p>
          <a:p>
            <a:pPr lvl="1"/>
            <a:r>
              <a:rPr lang="en-US" dirty="0" smtClean="0"/>
              <a:t>Skateboarder</a:t>
            </a:r>
          </a:p>
          <a:p>
            <a:pPr lvl="1"/>
            <a:r>
              <a:rPr lang="en-US" dirty="0" smtClean="0"/>
              <a:t>Walking</a:t>
            </a:r>
          </a:p>
          <a:p>
            <a:pPr lvl="1"/>
            <a:r>
              <a:rPr lang="en-US" dirty="0" smtClean="0"/>
              <a:t>Throwing a ball</a:t>
            </a:r>
          </a:p>
          <a:p>
            <a:r>
              <a:rPr lang="en-US" dirty="0" smtClean="0"/>
              <a:t>Movement within the body: Angular</a:t>
            </a:r>
          </a:p>
          <a:p>
            <a:r>
              <a:rPr lang="en-US" dirty="0" smtClean="0"/>
              <a:t>Movement outside the body: Linear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25143" y="1600200"/>
            <a:ext cx="3366408" cy="268239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Joint Movements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Osteokinematics</a:t>
            </a:r>
            <a:endParaRPr lang="en-US" dirty="0" smtClean="0"/>
          </a:p>
          <a:p>
            <a:pPr lvl="1"/>
            <a:r>
              <a:rPr lang="en-US" dirty="0" smtClean="0"/>
              <a:t>Movement of bones around a joint axis</a:t>
            </a:r>
          </a:p>
          <a:p>
            <a:pPr lvl="2"/>
            <a:r>
              <a:rPr lang="en-US" dirty="0" err="1" smtClean="0"/>
              <a:t>Humerus</a:t>
            </a:r>
            <a:r>
              <a:rPr lang="en-US" dirty="0" smtClean="0"/>
              <a:t> moving on scapula</a:t>
            </a:r>
          </a:p>
          <a:p>
            <a:r>
              <a:rPr lang="en-US" dirty="0" err="1" smtClean="0"/>
              <a:t>Arthrokinematics</a:t>
            </a:r>
            <a:endParaRPr lang="en-US" dirty="0" smtClean="0"/>
          </a:p>
          <a:p>
            <a:pPr lvl="1"/>
            <a:r>
              <a:rPr lang="en-US" dirty="0" smtClean="0"/>
              <a:t>Joint surface movement</a:t>
            </a:r>
          </a:p>
          <a:p>
            <a:pPr lvl="1"/>
            <a:r>
              <a:rPr lang="en-US" dirty="0" smtClean="0"/>
              <a:t>Humeral head moving on </a:t>
            </a:r>
            <a:r>
              <a:rPr lang="en-US" dirty="0" err="1" smtClean="0"/>
              <a:t>glenoid</a:t>
            </a:r>
            <a:r>
              <a:rPr lang="en-US" dirty="0" smtClean="0"/>
              <a:t> </a:t>
            </a:r>
            <a:r>
              <a:rPr lang="en-US" dirty="0" err="1" smtClean="0"/>
              <a:t>fossa</a:t>
            </a:r>
            <a:r>
              <a:rPr lang="en-US" dirty="0" smtClean="0"/>
              <a:t> 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82905"/>
            <a:ext cx="8229600" cy="5576239"/>
          </a:xfrm>
        </p:spPr>
        <p:txBody>
          <a:bodyPr>
            <a:normAutofit/>
          </a:bodyPr>
          <a:lstStyle/>
          <a:p>
            <a:r>
              <a:rPr lang="en-US" dirty="0" smtClean="0"/>
              <a:t>Flexion</a:t>
            </a:r>
          </a:p>
          <a:p>
            <a:pPr lvl="1"/>
            <a:r>
              <a:rPr lang="en-US" dirty="0" smtClean="0"/>
              <a:t>Bending movement of one bone on another</a:t>
            </a:r>
          </a:p>
          <a:p>
            <a:pPr lvl="1"/>
            <a:r>
              <a:rPr lang="en-US" dirty="0" smtClean="0"/>
              <a:t>Decrease in joint angle</a:t>
            </a:r>
          </a:p>
          <a:p>
            <a:r>
              <a:rPr lang="en-US" dirty="0" smtClean="0"/>
              <a:t>Extension</a:t>
            </a:r>
          </a:p>
          <a:p>
            <a:pPr lvl="1"/>
            <a:r>
              <a:rPr lang="en-US" dirty="0" smtClean="0"/>
              <a:t>Straightening movement of one bone away from another</a:t>
            </a:r>
          </a:p>
          <a:p>
            <a:pPr lvl="1"/>
            <a:r>
              <a:rPr lang="en-US" dirty="0" smtClean="0"/>
              <a:t>Increase in joint angle </a:t>
            </a:r>
          </a:p>
          <a:p>
            <a:r>
              <a:rPr lang="en-US" dirty="0" smtClean="0"/>
              <a:t>Hyperextension</a:t>
            </a:r>
          </a:p>
          <a:p>
            <a:pPr lvl="1"/>
            <a:r>
              <a:rPr lang="en-US" dirty="0" smtClean="0"/>
              <a:t>Continuation of extension beyond anatomical position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3113"/>
            <a:ext cx="8229600" cy="5777603"/>
          </a:xfrm>
        </p:spPr>
        <p:txBody>
          <a:bodyPr>
            <a:normAutofit/>
          </a:bodyPr>
          <a:lstStyle/>
          <a:p>
            <a:r>
              <a:rPr lang="en-US" dirty="0" err="1" smtClean="0"/>
              <a:t>Palmar</a:t>
            </a:r>
            <a:r>
              <a:rPr lang="en-US" dirty="0" smtClean="0"/>
              <a:t> Flexion</a:t>
            </a:r>
          </a:p>
          <a:p>
            <a:pPr lvl="1"/>
            <a:r>
              <a:rPr lang="en-US" dirty="0" smtClean="0"/>
              <a:t>Flexion at wrist</a:t>
            </a:r>
          </a:p>
          <a:p>
            <a:r>
              <a:rPr lang="en-US" dirty="0" smtClean="0"/>
              <a:t>Plantar Flexion</a:t>
            </a:r>
          </a:p>
          <a:p>
            <a:pPr lvl="1"/>
            <a:r>
              <a:rPr lang="en-US" dirty="0" smtClean="0"/>
              <a:t>Flexion at ankle</a:t>
            </a:r>
          </a:p>
          <a:p>
            <a:r>
              <a:rPr lang="en-US" dirty="0" err="1" smtClean="0"/>
              <a:t>Dorsiflexion</a:t>
            </a:r>
            <a:endParaRPr lang="en-US" dirty="0" smtClean="0"/>
          </a:p>
          <a:p>
            <a:pPr lvl="1"/>
            <a:r>
              <a:rPr lang="en-US" dirty="0" smtClean="0"/>
              <a:t>Extension at wrist and ankle joints</a:t>
            </a:r>
          </a:p>
          <a:p>
            <a:r>
              <a:rPr lang="en-US" dirty="0" smtClean="0"/>
              <a:t>Abduction</a:t>
            </a:r>
          </a:p>
          <a:p>
            <a:pPr lvl="1"/>
            <a:r>
              <a:rPr lang="en-US" dirty="0" smtClean="0"/>
              <a:t>Movement away from the body/midline</a:t>
            </a:r>
          </a:p>
          <a:p>
            <a:pPr lvl="1"/>
            <a:r>
              <a:rPr lang="en-US" dirty="0" err="1" smtClean="0"/>
              <a:t>Abd</a:t>
            </a:r>
            <a:r>
              <a:rPr lang="en-US" dirty="0" smtClean="0"/>
              <a:t> = A Boy Dog</a:t>
            </a:r>
          </a:p>
          <a:p>
            <a:r>
              <a:rPr lang="en-US" dirty="0" smtClean="0"/>
              <a:t>Adduction</a:t>
            </a:r>
          </a:p>
          <a:p>
            <a:pPr lvl="1"/>
            <a:r>
              <a:rPr lang="en-US" dirty="0" smtClean="0"/>
              <a:t>Movement toward the body/midline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40770"/>
            <a:ext cx="8229600" cy="6118374"/>
          </a:xfrm>
        </p:spPr>
        <p:txBody>
          <a:bodyPr>
            <a:normAutofit/>
          </a:bodyPr>
          <a:lstStyle/>
          <a:p>
            <a:r>
              <a:rPr lang="en-US" dirty="0" smtClean="0"/>
              <a:t>Horizontal abduction</a:t>
            </a:r>
          </a:p>
          <a:p>
            <a:pPr lvl="1"/>
            <a:r>
              <a:rPr lang="en-US" dirty="0" smtClean="0"/>
              <a:t>Preceded by flexion or abduction of shoulder</a:t>
            </a:r>
          </a:p>
          <a:p>
            <a:pPr lvl="1"/>
            <a:r>
              <a:rPr lang="en-US" dirty="0" smtClean="0"/>
              <a:t>Shoulder movement backwards</a:t>
            </a:r>
          </a:p>
          <a:p>
            <a:r>
              <a:rPr lang="en-US" dirty="0" smtClean="0"/>
              <a:t>Horizontal adduction</a:t>
            </a:r>
          </a:p>
          <a:p>
            <a:pPr lvl="1"/>
            <a:r>
              <a:rPr lang="en-US" dirty="0" smtClean="0"/>
              <a:t>Shoulder movement forwards</a:t>
            </a:r>
          </a:p>
          <a:p>
            <a:r>
              <a:rPr lang="en-US" dirty="0" smtClean="0"/>
              <a:t>Radial Deviation</a:t>
            </a:r>
          </a:p>
          <a:p>
            <a:pPr lvl="1"/>
            <a:r>
              <a:rPr lang="en-US" dirty="0" smtClean="0"/>
              <a:t>Hand moves laterally</a:t>
            </a:r>
          </a:p>
          <a:p>
            <a:pPr lvl="1"/>
            <a:r>
              <a:rPr lang="en-US" dirty="0" smtClean="0"/>
              <a:t>Toward thumb side</a:t>
            </a:r>
          </a:p>
          <a:p>
            <a:r>
              <a:rPr lang="en-US" dirty="0" err="1" smtClean="0"/>
              <a:t>Ulnar</a:t>
            </a:r>
            <a:r>
              <a:rPr lang="en-US" dirty="0" smtClean="0"/>
              <a:t> Deviation</a:t>
            </a:r>
          </a:p>
          <a:p>
            <a:pPr lvl="1"/>
            <a:r>
              <a:rPr lang="en-US" dirty="0" smtClean="0"/>
              <a:t>Hand moves medially</a:t>
            </a:r>
          </a:p>
          <a:p>
            <a:pPr lvl="1"/>
            <a:r>
              <a:rPr lang="en-US" dirty="0" smtClean="0"/>
              <a:t>Toward pinkie side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2134"/>
            <a:ext cx="8229600" cy="5886031"/>
          </a:xfrm>
        </p:spPr>
        <p:txBody>
          <a:bodyPr>
            <a:normAutofit/>
          </a:bodyPr>
          <a:lstStyle/>
          <a:p>
            <a:r>
              <a:rPr lang="en-US" dirty="0" smtClean="0"/>
              <a:t>Lateral bending</a:t>
            </a:r>
          </a:p>
          <a:p>
            <a:pPr lvl="1"/>
            <a:r>
              <a:rPr lang="en-US" dirty="0" smtClean="0"/>
              <a:t>Trunk moves sideways</a:t>
            </a:r>
          </a:p>
          <a:p>
            <a:pPr lvl="1"/>
            <a:r>
              <a:rPr lang="en-US" dirty="0" smtClean="0"/>
              <a:t>Neck moves sideways</a:t>
            </a:r>
          </a:p>
          <a:p>
            <a:r>
              <a:rPr lang="en-US" dirty="0" err="1" smtClean="0"/>
              <a:t>Circumduction</a:t>
            </a:r>
            <a:endParaRPr lang="en-US" dirty="0" smtClean="0"/>
          </a:p>
          <a:p>
            <a:pPr lvl="1"/>
            <a:r>
              <a:rPr lang="en-US" dirty="0" smtClean="0"/>
              <a:t>Circular, cone-shaped pattern</a:t>
            </a:r>
          </a:p>
          <a:p>
            <a:pPr lvl="1"/>
            <a:r>
              <a:rPr lang="en-US" dirty="0" smtClean="0"/>
              <a:t>4 joint motions</a:t>
            </a:r>
          </a:p>
          <a:p>
            <a:pPr lvl="2"/>
            <a:r>
              <a:rPr lang="en-US" dirty="0" smtClean="0"/>
              <a:t>Flexion, Abduction, Extension, Adduction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11156"/>
            <a:ext cx="8229600" cy="5886030"/>
          </a:xfrm>
        </p:spPr>
        <p:txBody>
          <a:bodyPr>
            <a:normAutofit/>
          </a:bodyPr>
          <a:lstStyle/>
          <a:p>
            <a:r>
              <a:rPr lang="en-US" dirty="0" smtClean="0"/>
              <a:t>Rotation</a:t>
            </a:r>
          </a:p>
          <a:p>
            <a:pPr lvl="1"/>
            <a:r>
              <a:rPr lang="en-US" dirty="0" smtClean="0"/>
              <a:t>Medial (internal)</a:t>
            </a:r>
          </a:p>
          <a:p>
            <a:pPr lvl="2"/>
            <a:r>
              <a:rPr lang="en-US" dirty="0" smtClean="0"/>
              <a:t>Anterior surfaces rolls inward toward midline</a:t>
            </a:r>
          </a:p>
          <a:p>
            <a:pPr lvl="1"/>
            <a:r>
              <a:rPr lang="en-US" dirty="0" smtClean="0"/>
              <a:t>Lateral (external)</a:t>
            </a:r>
          </a:p>
          <a:p>
            <a:pPr lvl="2"/>
            <a:r>
              <a:rPr lang="en-US" dirty="0" smtClean="0"/>
              <a:t>Anterior surfaces rolls outward away from midline</a:t>
            </a:r>
          </a:p>
          <a:p>
            <a:pPr lvl="1"/>
            <a:r>
              <a:rPr lang="en-US" dirty="0" err="1" smtClean="0"/>
              <a:t>Supination</a:t>
            </a:r>
            <a:endParaRPr lang="en-US" dirty="0" smtClean="0"/>
          </a:p>
          <a:p>
            <a:pPr lvl="2"/>
            <a:r>
              <a:rPr lang="en-US" dirty="0" smtClean="0"/>
              <a:t>Palm facing forward</a:t>
            </a:r>
          </a:p>
          <a:p>
            <a:pPr lvl="2"/>
            <a:r>
              <a:rPr lang="en-US" dirty="0" smtClean="0"/>
              <a:t>Turning palms upward</a:t>
            </a:r>
          </a:p>
          <a:p>
            <a:pPr lvl="1"/>
            <a:r>
              <a:rPr lang="en-US" dirty="0" err="1" smtClean="0"/>
              <a:t>Pronation</a:t>
            </a:r>
            <a:endParaRPr lang="en-US" dirty="0" smtClean="0"/>
          </a:p>
          <a:p>
            <a:pPr lvl="2"/>
            <a:r>
              <a:rPr lang="en-US" dirty="0" smtClean="0"/>
              <a:t>Palm facing backward</a:t>
            </a:r>
          </a:p>
          <a:p>
            <a:pPr lvl="2"/>
            <a:r>
              <a:rPr lang="en-US" dirty="0" smtClean="0"/>
              <a:t>Turning palms down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Motions specific to certain joints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072485"/>
          </a:xfrm>
        </p:spPr>
        <p:txBody>
          <a:bodyPr>
            <a:normAutofit/>
          </a:bodyPr>
          <a:lstStyle/>
          <a:p>
            <a:r>
              <a:rPr lang="en-US" dirty="0" smtClean="0"/>
              <a:t>Inversion</a:t>
            </a:r>
          </a:p>
          <a:p>
            <a:pPr lvl="1"/>
            <a:r>
              <a:rPr lang="en-US" dirty="0" smtClean="0"/>
              <a:t>Sole of foot inward at the ankle</a:t>
            </a:r>
          </a:p>
          <a:p>
            <a:r>
              <a:rPr lang="en-US" dirty="0" err="1" smtClean="0"/>
              <a:t>Eversion</a:t>
            </a:r>
            <a:endParaRPr lang="en-US" dirty="0" smtClean="0"/>
          </a:p>
          <a:p>
            <a:pPr lvl="1"/>
            <a:r>
              <a:rPr lang="en-US" dirty="0" smtClean="0"/>
              <a:t>Sole of foot outward at the ankle</a:t>
            </a:r>
          </a:p>
          <a:p>
            <a:r>
              <a:rPr lang="en-US" dirty="0" smtClean="0"/>
              <a:t>Protraction</a:t>
            </a:r>
          </a:p>
          <a:p>
            <a:pPr lvl="1"/>
            <a:r>
              <a:rPr lang="en-US" dirty="0" smtClean="0"/>
              <a:t>Linear movement along a plane parallel to the ground and away from midline</a:t>
            </a:r>
          </a:p>
          <a:p>
            <a:r>
              <a:rPr lang="en-US" dirty="0" smtClean="0"/>
              <a:t>Retraction </a:t>
            </a:r>
          </a:p>
          <a:p>
            <a:pPr lvl="1"/>
            <a:r>
              <a:rPr lang="en-US" dirty="0" smtClean="0"/>
              <a:t>Linear movement along a plane parallel to the ground and toward midline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9946"/>
            <a:ext cx="8229600" cy="526619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Kinesiology</a:t>
            </a:r>
          </a:p>
          <a:p>
            <a:pPr lvl="1"/>
            <a:r>
              <a:rPr lang="en-US" dirty="0" smtClean="0"/>
              <a:t>Study of movement</a:t>
            </a:r>
          </a:p>
          <a:p>
            <a:pPr lvl="1"/>
            <a:r>
              <a:rPr lang="en-US" dirty="0" smtClean="0"/>
              <a:t>Brings together anatomy, physiology, physics, and geometry and relates them to human movement</a:t>
            </a:r>
          </a:p>
          <a:p>
            <a:pPr lvl="1"/>
            <a:r>
              <a:rPr lang="en-US" dirty="0" smtClean="0"/>
              <a:t>Utilizes principles of mechanics, musculoskeletal anatomy and neuromuscular physiology</a:t>
            </a:r>
          </a:p>
          <a:p>
            <a:r>
              <a:rPr lang="en-US" dirty="0" smtClean="0"/>
              <a:t>Biomechanics</a:t>
            </a:r>
          </a:p>
          <a:p>
            <a:pPr lvl="1"/>
            <a:r>
              <a:rPr lang="en-US" dirty="0" smtClean="0"/>
              <a:t>Mechanical principles that relate directly to the human body</a:t>
            </a:r>
          </a:p>
          <a:p>
            <a:pPr lvl="1"/>
            <a:r>
              <a:rPr lang="en-US" dirty="0" smtClean="0"/>
              <a:t>Static (non-moving)</a:t>
            </a:r>
          </a:p>
          <a:p>
            <a:pPr lvl="1"/>
            <a:r>
              <a:rPr lang="en-US" dirty="0" smtClean="0"/>
              <a:t>Dynamic (moving)</a:t>
            </a:r>
          </a:p>
          <a:p>
            <a:pPr lvl="2"/>
            <a:r>
              <a:rPr lang="en-US" dirty="0" smtClean="0"/>
              <a:t>Kinetics</a:t>
            </a:r>
          </a:p>
          <a:p>
            <a:pPr lvl="2"/>
            <a:r>
              <a:rPr lang="en-US" dirty="0" smtClean="0"/>
              <a:t>Kinematics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Systems (Moving)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Kinetics</a:t>
            </a:r>
          </a:p>
          <a:p>
            <a:pPr lvl="1"/>
            <a:r>
              <a:rPr lang="en-US" dirty="0" smtClean="0"/>
              <a:t>Forces causing movement</a:t>
            </a:r>
          </a:p>
          <a:p>
            <a:r>
              <a:rPr lang="en-US" dirty="0" smtClean="0"/>
              <a:t>Kinematics</a:t>
            </a:r>
          </a:p>
          <a:p>
            <a:pPr lvl="1"/>
            <a:r>
              <a:rPr lang="en-US" dirty="0" smtClean="0"/>
              <a:t>Time, space, and mass aspects of a moving system</a:t>
            </a:r>
          </a:p>
          <a:p>
            <a:pPr lvl="1"/>
            <a:r>
              <a:rPr lang="en-US" dirty="0" smtClean="0"/>
              <a:t>**will discuss more later in Ch. 8**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Descriptive 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5862" y="1600200"/>
            <a:ext cx="4038600" cy="4525963"/>
          </a:xfrm>
        </p:spPr>
        <p:txBody>
          <a:bodyPr/>
          <a:lstStyle/>
          <a:p>
            <a:r>
              <a:rPr lang="en-US" dirty="0" smtClean="0"/>
              <a:t>Anatomical Position</a:t>
            </a:r>
          </a:p>
          <a:p>
            <a:pPr lvl="1"/>
            <a:r>
              <a:rPr lang="en-US" dirty="0" smtClean="0"/>
              <a:t>Standing in an upright position, eyes facing forward, feet parallel and close together, arms at the sides of the body with the palms facing forward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2314" y="1808931"/>
            <a:ext cx="4274486" cy="431723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Fundamental Position</a:t>
            </a:r>
          </a:p>
          <a:p>
            <a:pPr lvl="1"/>
            <a:r>
              <a:rPr lang="en-US" dirty="0" smtClean="0"/>
              <a:t>Same as anatomical</a:t>
            </a:r>
          </a:p>
          <a:p>
            <a:pPr lvl="1"/>
            <a:r>
              <a:rPr lang="en-US" dirty="0" smtClean="0"/>
              <a:t>Except palms face the sides of the body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68625" y="1270142"/>
            <a:ext cx="4372558" cy="413571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Descriptive Terminology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056996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Medial/Lateral</a:t>
            </a:r>
          </a:p>
          <a:p>
            <a:r>
              <a:rPr lang="en-US" dirty="0" smtClean="0"/>
              <a:t>Anterior/Posterior</a:t>
            </a:r>
          </a:p>
          <a:p>
            <a:r>
              <a:rPr lang="en-US" dirty="0" smtClean="0"/>
              <a:t>Ventral/Dorsal</a:t>
            </a:r>
          </a:p>
          <a:p>
            <a:r>
              <a:rPr lang="en-US" dirty="0" smtClean="0"/>
              <a:t>Distal/Proximal</a:t>
            </a:r>
          </a:p>
          <a:p>
            <a:r>
              <a:rPr lang="en-US" dirty="0" smtClean="0"/>
              <a:t>Superior/Inferior</a:t>
            </a:r>
          </a:p>
          <a:p>
            <a:r>
              <a:rPr lang="en-US" dirty="0" smtClean="0"/>
              <a:t>Cranial/Caudal</a:t>
            </a:r>
          </a:p>
          <a:p>
            <a:r>
              <a:rPr lang="en-US" dirty="0" smtClean="0"/>
              <a:t>Superficial/Deep</a:t>
            </a:r>
          </a:p>
          <a:p>
            <a:r>
              <a:rPr lang="en-US" dirty="0" smtClean="0"/>
              <a:t>Supine/Prone</a:t>
            </a:r>
          </a:p>
          <a:p>
            <a:r>
              <a:rPr lang="en-US" dirty="0" smtClean="0"/>
              <a:t>Bilateral/</a:t>
            </a:r>
            <a:r>
              <a:rPr lang="en-US" dirty="0" err="1" smtClean="0"/>
              <a:t>Contralateral/Ipsilateral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09297" y="1417639"/>
            <a:ext cx="4997950" cy="42825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Segments of the Body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Upper Extremity</a:t>
            </a:r>
          </a:p>
          <a:p>
            <a:pPr lvl="1"/>
            <a:r>
              <a:rPr lang="en-US" dirty="0" smtClean="0"/>
              <a:t>Arm</a:t>
            </a:r>
          </a:p>
          <a:p>
            <a:pPr lvl="1"/>
            <a:r>
              <a:rPr lang="en-US" dirty="0" smtClean="0"/>
              <a:t>Forearm</a:t>
            </a:r>
          </a:p>
          <a:p>
            <a:pPr lvl="1"/>
            <a:r>
              <a:rPr lang="en-US" dirty="0" smtClean="0"/>
              <a:t>Hand</a:t>
            </a:r>
          </a:p>
          <a:p>
            <a:r>
              <a:rPr lang="en-US" dirty="0" smtClean="0"/>
              <a:t>Lower Extremity</a:t>
            </a:r>
          </a:p>
          <a:p>
            <a:pPr lvl="1"/>
            <a:r>
              <a:rPr lang="en-US" dirty="0" smtClean="0"/>
              <a:t>Thigh</a:t>
            </a:r>
          </a:p>
          <a:p>
            <a:pPr lvl="1"/>
            <a:r>
              <a:rPr lang="en-US" dirty="0" smtClean="0"/>
              <a:t>Leg</a:t>
            </a:r>
          </a:p>
          <a:p>
            <a:pPr lvl="1"/>
            <a:r>
              <a:rPr lang="en-US" dirty="0" smtClean="0"/>
              <a:t>Food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Trunk</a:t>
            </a:r>
          </a:p>
          <a:p>
            <a:pPr lvl="1"/>
            <a:r>
              <a:rPr lang="en-US" dirty="0" smtClean="0"/>
              <a:t>Thorax</a:t>
            </a:r>
          </a:p>
          <a:p>
            <a:pPr lvl="1"/>
            <a:r>
              <a:rPr lang="en-US" dirty="0" smtClean="0"/>
              <a:t>Abdomen</a:t>
            </a:r>
          </a:p>
          <a:p>
            <a:r>
              <a:rPr lang="en-US" dirty="0" smtClean="0"/>
              <a:t>Neck</a:t>
            </a:r>
          </a:p>
          <a:p>
            <a:r>
              <a:rPr lang="en-US" dirty="0" smtClean="0"/>
              <a:t>Head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4" grpId="0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Motions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Linear Motion</a:t>
            </a:r>
          </a:p>
          <a:p>
            <a:pPr lvl="1"/>
            <a:r>
              <a:rPr lang="en-US" dirty="0" err="1" smtClean="0"/>
              <a:t>Translatory</a:t>
            </a:r>
            <a:r>
              <a:rPr lang="en-US" dirty="0" smtClean="0"/>
              <a:t> motion</a:t>
            </a:r>
          </a:p>
          <a:p>
            <a:pPr lvl="1"/>
            <a:r>
              <a:rPr lang="en-US" dirty="0" smtClean="0"/>
              <a:t>More or less a straight line from one location to another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0252" y="3584398"/>
            <a:ext cx="4733977" cy="28582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Motions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543063" cy="4843454"/>
          </a:xfrm>
        </p:spPr>
        <p:txBody>
          <a:bodyPr>
            <a:normAutofit/>
          </a:bodyPr>
          <a:lstStyle/>
          <a:p>
            <a:r>
              <a:rPr lang="en-US" dirty="0" smtClean="0"/>
              <a:t>Rectilinear motion</a:t>
            </a:r>
          </a:p>
          <a:p>
            <a:pPr lvl="1"/>
            <a:r>
              <a:rPr lang="en-US" dirty="0" smtClean="0"/>
              <a:t>Object moves along a straight line</a:t>
            </a:r>
          </a:p>
          <a:p>
            <a:r>
              <a:rPr lang="en-US" dirty="0" smtClean="0"/>
              <a:t>Curvilinear motion</a:t>
            </a:r>
          </a:p>
          <a:p>
            <a:pPr lvl="1"/>
            <a:r>
              <a:rPr lang="en-US" dirty="0" smtClean="0"/>
              <a:t>Movement occurs in a curved path that isn’t necessarily circular </a:t>
            </a:r>
          </a:p>
          <a:p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0300" y="1444532"/>
            <a:ext cx="1938277" cy="257442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33293" y="4564283"/>
            <a:ext cx="5351548" cy="194209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81</TotalTime>
  <Words>896</Words>
  <Application>Microsoft Macintosh PowerPoint</Application>
  <PresentationFormat>On-screen Show (4:3)</PresentationFormat>
  <Paragraphs>182</Paragraphs>
  <Slides>18</Slides>
  <Notes>5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Breeze</vt:lpstr>
      <vt:lpstr>Intro to Functional Anatomy </vt:lpstr>
      <vt:lpstr>Terminology</vt:lpstr>
      <vt:lpstr>Dynamic Systems (Moving)</vt:lpstr>
      <vt:lpstr>Descriptive Terminology</vt:lpstr>
      <vt:lpstr>Slide 5</vt:lpstr>
      <vt:lpstr>Descriptive Terminology</vt:lpstr>
      <vt:lpstr>Segments of the Body</vt:lpstr>
      <vt:lpstr>Types of Motions</vt:lpstr>
      <vt:lpstr>Linear Motions</vt:lpstr>
      <vt:lpstr>Angular Motions</vt:lpstr>
      <vt:lpstr>Combined Motions</vt:lpstr>
      <vt:lpstr>Joint Movements</vt:lpstr>
      <vt:lpstr>Slide 13</vt:lpstr>
      <vt:lpstr>Slide 14</vt:lpstr>
      <vt:lpstr>Slide 15</vt:lpstr>
      <vt:lpstr>Slide 16</vt:lpstr>
      <vt:lpstr>Slide 17</vt:lpstr>
      <vt:lpstr>Motions specific to certain joints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 to Functional Anatomy </dc:title>
  <dc:creator>Maegan Barry</dc:creator>
  <cp:lastModifiedBy>Maegan Barry</cp:lastModifiedBy>
  <cp:revision>4</cp:revision>
  <dcterms:created xsi:type="dcterms:W3CDTF">2016-01-12T02:39:10Z</dcterms:created>
  <dcterms:modified xsi:type="dcterms:W3CDTF">2016-01-12T02:43:34Z</dcterms:modified>
</cp:coreProperties>
</file>