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slides/slide4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Default Extension="jpeg" ContentType="image/jpeg"/>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 id="300" r:id="rId46"/>
    <p:sldId id="301" r:id="rId4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88" autoAdjust="0"/>
    <p:restoredTop sz="94624" autoAdjust="0"/>
  </p:normalViewPr>
  <p:slideViewPr>
    <p:cSldViewPr>
      <p:cViewPr varScale="1">
        <p:scale>
          <a:sx n="73" d="100"/>
          <a:sy n="73" d="100"/>
        </p:scale>
        <p:origin x="-1074"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AE72CBD2-3921-41D8-970B-2362383280A3}" type="datetimeFigureOut">
              <a:rPr lang="en-US" smtClean="0"/>
              <a:pPr/>
              <a:t>5/23/2017</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3A1489CB-8186-4EC3-B338-236CEF4C1470}"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E72CBD2-3921-41D8-970B-2362383280A3}" type="datetimeFigureOut">
              <a:rPr lang="en-US" smtClean="0"/>
              <a:pPr/>
              <a:t>5/23/2017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A1489CB-8186-4EC3-B338-236CEF4C1470}"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E72CBD2-3921-41D8-970B-2362383280A3}" type="datetimeFigureOut">
              <a:rPr lang="en-US" smtClean="0"/>
              <a:pPr/>
              <a:t>5/23/2017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A1489CB-8186-4EC3-B338-236CEF4C1470}"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E72CBD2-3921-41D8-970B-2362383280A3}" type="datetimeFigureOut">
              <a:rPr lang="en-US" smtClean="0"/>
              <a:pPr/>
              <a:t>5/23/2017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A1489CB-8186-4EC3-B338-236CEF4C1470}"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AE72CBD2-3921-41D8-970B-2362383280A3}" type="datetimeFigureOut">
              <a:rPr lang="en-US" smtClean="0"/>
              <a:pPr/>
              <a:t>5/23/2017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A1489CB-8186-4EC3-B338-236CEF4C1470}"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AE72CBD2-3921-41D8-970B-2362383280A3}" type="datetimeFigureOut">
              <a:rPr lang="en-US" smtClean="0"/>
              <a:pPr/>
              <a:t>5/23/2017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A1489CB-8186-4EC3-B338-236CEF4C1470}"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AE72CBD2-3921-41D8-970B-2362383280A3}" type="datetimeFigureOut">
              <a:rPr lang="en-US" smtClean="0"/>
              <a:pPr/>
              <a:t>5/23/2017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A1489CB-8186-4EC3-B338-236CEF4C1470}"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AE72CBD2-3921-41D8-970B-2362383280A3}" type="datetimeFigureOut">
              <a:rPr lang="en-US" smtClean="0"/>
              <a:pPr/>
              <a:t>5/23/2017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A1489CB-8186-4EC3-B338-236CEF4C1470}"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E72CBD2-3921-41D8-970B-2362383280A3}" type="datetimeFigureOut">
              <a:rPr lang="en-US" smtClean="0"/>
              <a:pPr/>
              <a:t>5/23/2017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A1489CB-8186-4EC3-B338-236CEF4C1470}"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AE72CBD2-3921-41D8-970B-2362383280A3}" type="datetimeFigureOut">
              <a:rPr lang="en-US" smtClean="0"/>
              <a:pPr/>
              <a:t>5/23/2017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A1489CB-8186-4EC3-B338-236CEF4C1470}"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AE72CBD2-3921-41D8-970B-2362383280A3}" type="datetimeFigureOut">
              <a:rPr lang="en-US" smtClean="0"/>
              <a:pPr/>
              <a:t>5/23/2017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3A1489CB-8186-4EC3-B338-236CEF4C1470}"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AE72CBD2-3921-41D8-970B-2362383280A3}" type="datetimeFigureOut">
              <a:rPr lang="en-US" smtClean="0"/>
              <a:pPr/>
              <a:t>5/23/2017</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3A1489CB-8186-4EC3-B338-236CEF4C1470}"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hyperlink" Target="http://learn-automation.com/how-to-write-dynamic-xpath-in-selenium/" TargetMode="Externa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18.jpe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19.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image" Target="../media/image21.png"/><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image" Target="../media/image22.png"/><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image" Target="../media/image23.jpeg"/><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457200"/>
            <a:ext cx="7772400" cy="1470025"/>
          </a:xfrm>
        </p:spPr>
        <p:txBody>
          <a:bodyPr/>
          <a:lstStyle/>
          <a:p>
            <a:r>
              <a:rPr lang="en-US" u="sng" dirty="0" smtClean="0">
                <a:solidFill>
                  <a:srgbClr val="C00000"/>
                </a:solidFill>
              </a:rPr>
              <a:t>Selenium Locators</a:t>
            </a:r>
            <a:endParaRPr lang="en-US" u="sng" dirty="0">
              <a:solidFill>
                <a:srgbClr val="C00000"/>
              </a:solidFill>
            </a:endParaRPr>
          </a:p>
        </p:txBody>
      </p:sp>
      <p:sp>
        <p:nvSpPr>
          <p:cNvPr id="3" name="Subtitle 2"/>
          <p:cNvSpPr>
            <a:spLocks noGrp="1"/>
          </p:cNvSpPr>
          <p:nvPr>
            <p:ph type="subTitle" idx="1"/>
          </p:nvPr>
        </p:nvSpPr>
        <p:spPr>
          <a:xfrm>
            <a:off x="1219200" y="2133600"/>
            <a:ext cx="6400800" cy="1752600"/>
          </a:xfrm>
        </p:spPr>
        <p:txBody>
          <a:bodyPr/>
          <a:lstStyle/>
          <a:p>
            <a:r>
              <a:rPr lang="en-US" dirty="0" smtClean="0">
                <a:solidFill>
                  <a:schemeClr val="tx1"/>
                </a:solidFill>
              </a:rPr>
              <a:t>There are 8 locators in selenium by using these locators we can find exact element In HTML </a:t>
            </a:r>
            <a:r>
              <a:rPr lang="en-US" dirty="0">
                <a:solidFill>
                  <a:schemeClr val="tx1"/>
                </a:solidFill>
              </a:rPr>
              <a:t>web</a:t>
            </a:r>
            <a:r>
              <a:rPr lang="en-US" dirty="0" smtClean="0">
                <a:solidFill>
                  <a:schemeClr val="tx1"/>
                </a:solidFill>
              </a:rPr>
              <a:t> page.                         </a:t>
            </a:r>
          </a:p>
          <a:p>
            <a:endParaRPr lang="en-US" dirty="0">
              <a:solidFill>
                <a:schemeClr val="tx1"/>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219200"/>
          </a:xfrm>
        </p:spPr>
        <p:txBody>
          <a:bodyPr/>
          <a:lstStyle/>
          <a:p>
            <a:r>
              <a:rPr lang="en-US" dirty="0" smtClean="0"/>
              <a:t>By </a:t>
            </a:r>
            <a:r>
              <a:rPr lang="en-US" dirty="0" err="1" smtClean="0"/>
              <a:t>LinkText</a:t>
            </a:r>
            <a:endParaRPr lang="en-US" dirty="0"/>
          </a:p>
        </p:txBody>
      </p:sp>
      <p:sp>
        <p:nvSpPr>
          <p:cNvPr id="3" name="Content Placeholder 2"/>
          <p:cNvSpPr>
            <a:spLocks noGrp="1"/>
          </p:cNvSpPr>
          <p:nvPr>
            <p:ph idx="1"/>
          </p:nvPr>
        </p:nvSpPr>
        <p:spPr>
          <a:xfrm>
            <a:off x="304800" y="1295400"/>
            <a:ext cx="8229600" cy="4389120"/>
          </a:xfrm>
        </p:spPr>
        <p:txBody>
          <a:bodyPr/>
          <a:lstStyle/>
          <a:p>
            <a:pPr>
              <a:buNone/>
            </a:pPr>
            <a:r>
              <a:rPr lang="en-US" dirty="0" smtClean="0"/>
              <a:t>Finding an element with link text is very simple. But make sure, there is only one unique link on the web page. If there are multiple links with the same link text (such as repeated header and footer menu links), in such cases Selenium will perform action on the first matching element with link.</a:t>
            </a:r>
          </a:p>
          <a:p>
            <a:pPr>
              <a:buNone/>
            </a:pPr>
            <a:r>
              <a:rPr lang="en-US" dirty="0" smtClean="0"/>
              <a:t>Ex:  &lt;a </a:t>
            </a:r>
            <a:r>
              <a:rPr lang="en-US" dirty="0" err="1" smtClean="0"/>
              <a:t>href</a:t>
            </a:r>
            <a:r>
              <a:rPr lang="en-US" dirty="0" smtClean="0"/>
              <a:t>="http://www.seleniumhq.org"&gt;Downloads&lt;/a&gt; </a:t>
            </a:r>
            <a:r>
              <a:rPr lang="en-US" dirty="0" err="1" smtClean="0"/>
              <a:t>WebElemen</a:t>
            </a:r>
            <a:r>
              <a:rPr lang="en-US" dirty="0" smtClean="0"/>
              <a:t>  download = </a:t>
            </a:r>
            <a:r>
              <a:rPr lang="en-US" dirty="0" err="1" smtClean="0"/>
              <a:t>driver.findElement</a:t>
            </a:r>
            <a:r>
              <a:rPr lang="en-US" dirty="0" smtClean="0"/>
              <a:t>(</a:t>
            </a:r>
            <a:r>
              <a:rPr lang="en-US" dirty="0" err="1" smtClean="0"/>
              <a:t>By.linkText</a:t>
            </a:r>
            <a:r>
              <a:rPr lang="en-US" dirty="0" smtClean="0"/>
              <a:t>("Downloads"));</a:t>
            </a: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066800"/>
            <a:ext cx="8229600" cy="4389120"/>
          </a:xfrm>
        </p:spPr>
        <p:txBody>
          <a:bodyPr/>
          <a:lstStyle/>
          <a:p>
            <a:pPr>
              <a:buNone/>
            </a:pPr>
            <a:r>
              <a:rPr lang="en-US" dirty="0" smtClean="0"/>
              <a:t>Ex: </a:t>
            </a:r>
            <a:r>
              <a:rPr lang="en-US" dirty="0" err="1" smtClean="0"/>
              <a:t>WebElemen</a:t>
            </a:r>
            <a:r>
              <a:rPr lang="en-US" dirty="0" smtClean="0"/>
              <a:t>  download = </a:t>
            </a:r>
            <a:r>
              <a:rPr lang="en-US" dirty="0" err="1" smtClean="0"/>
              <a:t>driver.findElement</a:t>
            </a:r>
            <a:r>
              <a:rPr lang="en-US" dirty="0" smtClean="0"/>
              <a:t>(</a:t>
            </a:r>
            <a:r>
              <a:rPr lang="en-US" dirty="0" err="1" smtClean="0"/>
              <a:t>By.linkText</a:t>
            </a:r>
            <a:r>
              <a:rPr lang="en-US" dirty="0" smtClean="0"/>
              <a:t>(“REGISTER"));</a:t>
            </a:r>
            <a:endParaRPr lang="en-US" dirty="0"/>
          </a:p>
        </p:txBody>
      </p:sp>
      <p:pic>
        <p:nvPicPr>
          <p:cNvPr id="5122" name="Picture 2" descr="C:\Users\madhu\Desktop\How to use Locators in Selenium IDE_files\locator10.png"/>
          <p:cNvPicPr>
            <a:picLocks noChangeAspect="1" noChangeArrowheads="1"/>
          </p:cNvPicPr>
          <p:nvPr/>
        </p:nvPicPr>
        <p:blipFill>
          <a:blip r:embed="rId2" cstate="print"/>
          <a:srcRect/>
          <a:stretch>
            <a:fillRect/>
          </a:stretch>
        </p:blipFill>
        <p:spPr bwMode="auto">
          <a:xfrm>
            <a:off x="1295400" y="2362200"/>
            <a:ext cx="6473744" cy="3048000"/>
          </a:xfrm>
          <a:prstGeom prst="rect">
            <a:avLst/>
          </a:prstGeom>
          <a:noFill/>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990600"/>
          </a:xfrm>
        </p:spPr>
        <p:txBody>
          <a:bodyPr/>
          <a:lstStyle/>
          <a:p>
            <a:r>
              <a:rPr lang="en-US" dirty="0" smtClean="0"/>
              <a:t>By </a:t>
            </a:r>
            <a:r>
              <a:rPr lang="en-US" dirty="0" err="1" smtClean="0"/>
              <a:t>PartialLinkText</a:t>
            </a:r>
            <a:endParaRPr lang="en-US" dirty="0"/>
          </a:p>
        </p:txBody>
      </p:sp>
      <p:sp>
        <p:nvSpPr>
          <p:cNvPr id="3" name="Content Placeholder 2"/>
          <p:cNvSpPr>
            <a:spLocks noGrp="1"/>
          </p:cNvSpPr>
          <p:nvPr>
            <p:ph idx="1"/>
          </p:nvPr>
        </p:nvSpPr>
        <p:spPr/>
        <p:txBody>
          <a:bodyPr/>
          <a:lstStyle/>
          <a:p>
            <a:pPr>
              <a:buNone/>
            </a:pPr>
            <a:r>
              <a:rPr lang="en-US" dirty="0" smtClean="0"/>
              <a:t>In the same way as </a:t>
            </a:r>
            <a:r>
              <a:rPr lang="en-US" dirty="0" err="1" smtClean="0"/>
              <a:t>LinkText</a:t>
            </a:r>
            <a:r>
              <a:rPr lang="en-US" dirty="0" smtClean="0"/>
              <a:t>, </a:t>
            </a:r>
            <a:r>
              <a:rPr lang="en-US" dirty="0" err="1" smtClean="0"/>
              <a:t>PartialLinkText</a:t>
            </a:r>
            <a:r>
              <a:rPr lang="en-US" dirty="0" smtClean="0"/>
              <a:t> also works in the same pattern.</a:t>
            </a:r>
          </a:p>
          <a:p>
            <a:pPr>
              <a:buNone/>
            </a:pPr>
            <a:r>
              <a:rPr lang="en-US" dirty="0" smtClean="0"/>
              <a:t>User can provide partial link text to locate the element.</a:t>
            </a:r>
          </a:p>
          <a:p>
            <a:pPr>
              <a:buNone/>
            </a:pPr>
            <a:r>
              <a:rPr lang="en-US" dirty="0" smtClean="0"/>
              <a:t>Ex:</a:t>
            </a:r>
          </a:p>
          <a:p>
            <a:pPr>
              <a:buNone/>
            </a:pPr>
            <a:r>
              <a:rPr lang="en-US" dirty="0" smtClean="0"/>
              <a:t>&lt;a </a:t>
            </a:r>
            <a:r>
              <a:rPr lang="en-US" dirty="0" err="1" smtClean="0"/>
              <a:t>href</a:t>
            </a:r>
            <a:r>
              <a:rPr lang="en-US" dirty="0" smtClean="0"/>
              <a:t>="seleniumhq.org"&gt;Download selenium server&lt;/a&gt; </a:t>
            </a:r>
            <a:r>
              <a:rPr lang="en-US" dirty="0" err="1" smtClean="0"/>
              <a:t>WebElement</a:t>
            </a:r>
            <a:r>
              <a:rPr lang="en-US" dirty="0" smtClean="0"/>
              <a:t> download = </a:t>
            </a:r>
            <a:r>
              <a:rPr lang="en-US" dirty="0" err="1" smtClean="0"/>
              <a:t>driver.findElement</a:t>
            </a:r>
            <a:r>
              <a:rPr lang="en-US" dirty="0" smtClean="0"/>
              <a:t>(</a:t>
            </a:r>
            <a:r>
              <a:rPr lang="en-US" dirty="0" err="1" smtClean="0"/>
              <a:t>By.PartialLinkText</a:t>
            </a:r>
            <a:r>
              <a:rPr lang="en-US" dirty="0" smtClean="0"/>
              <a:t>("Download"));</a:t>
            </a: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914400"/>
          </a:xfrm>
        </p:spPr>
        <p:txBody>
          <a:bodyPr/>
          <a:lstStyle/>
          <a:p>
            <a:r>
              <a:rPr lang="en-US" dirty="0" smtClean="0"/>
              <a:t>By </a:t>
            </a:r>
            <a:r>
              <a:rPr lang="en-US" dirty="0" err="1" smtClean="0"/>
              <a:t>Xpath</a:t>
            </a:r>
            <a:endParaRPr lang="en-US" dirty="0"/>
          </a:p>
        </p:txBody>
      </p:sp>
      <p:sp>
        <p:nvSpPr>
          <p:cNvPr id="3" name="Content Placeholder 2"/>
          <p:cNvSpPr>
            <a:spLocks noGrp="1"/>
          </p:cNvSpPr>
          <p:nvPr>
            <p:ph idx="1"/>
          </p:nvPr>
        </p:nvSpPr>
        <p:spPr/>
        <p:txBody>
          <a:bodyPr>
            <a:normAutofit fontScale="92500" lnSpcReduction="20000"/>
          </a:bodyPr>
          <a:lstStyle/>
          <a:p>
            <a:pPr>
              <a:buNone/>
            </a:pPr>
            <a:r>
              <a:rPr lang="en-US" dirty="0" err="1" smtClean="0"/>
              <a:t>XPath</a:t>
            </a:r>
            <a:r>
              <a:rPr lang="en-US" dirty="0" smtClean="0"/>
              <a:t> is designed to allow the navigation of XML documents, with the purpose of selecting individual elements, attributes, or some other part of an XML document for specific processing</a:t>
            </a:r>
          </a:p>
          <a:p>
            <a:pPr>
              <a:buNone/>
            </a:pPr>
            <a:r>
              <a:rPr lang="en-US" dirty="0" smtClean="0"/>
              <a:t>There are two types of </a:t>
            </a:r>
            <a:r>
              <a:rPr lang="en-US" dirty="0" err="1" smtClean="0"/>
              <a:t>xpath</a:t>
            </a:r>
            <a:endParaRPr lang="en-US" dirty="0" smtClean="0"/>
          </a:p>
          <a:p>
            <a:pPr>
              <a:buNone/>
            </a:pPr>
            <a:r>
              <a:rPr lang="en-US" dirty="0" smtClean="0"/>
              <a:t>1. Native </a:t>
            </a:r>
            <a:r>
              <a:rPr lang="en-US" dirty="0" err="1" smtClean="0"/>
              <a:t>Xpath</a:t>
            </a:r>
            <a:r>
              <a:rPr lang="en-US" dirty="0" smtClean="0"/>
              <a:t>, it is like directing the </a:t>
            </a:r>
            <a:r>
              <a:rPr lang="en-US" dirty="0" err="1" smtClean="0"/>
              <a:t>xpath</a:t>
            </a:r>
            <a:r>
              <a:rPr lang="en-US" dirty="0" smtClean="0"/>
              <a:t> to go in direct way. like</a:t>
            </a:r>
            <a:br>
              <a:rPr lang="en-US" dirty="0" smtClean="0"/>
            </a:br>
            <a:r>
              <a:rPr lang="en-US" dirty="0" smtClean="0"/>
              <a:t>Example:</a:t>
            </a:r>
            <a:br>
              <a:rPr lang="en-US" dirty="0" smtClean="0"/>
            </a:br>
            <a:r>
              <a:rPr lang="en-US" dirty="0" smtClean="0"/>
              <a:t>html/head/body/table/</a:t>
            </a:r>
            <a:r>
              <a:rPr lang="en-US" dirty="0" err="1" smtClean="0"/>
              <a:t>tr</a:t>
            </a:r>
            <a:r>
              <a:rPr lang="en-US" dirty="0" smtClean="0"/>
              <a:t>/td</a:t>
            </a:r>
          </a:p>
          <a:p>
            <a:pPr>
              <a:buNone/>
            </a:pPr>
            <a:r>
              <a:rPr lang="en-US" dirty="0" smtClean="0"/>
              <a:t>Here the advantage of specifying native path is, finding an element is very easy as we are mention the direct path. But if there is any change in the path (if some thing has been added/removed) then that </a:t>
            </a:r>
            <a:r>
              <a:rPr lang="en-US" dirty="0" err="1" smtClean="0"/>
              <a:t>xpath</a:t>
            </a:r>
            <a:r>
              <a:rPr lang="en-US" dirty="0" smtClean="0"/>
              <a:t> will break</a:t>
            </a:r>
          </a:p>
          <a:p>
            <a:pPr>
              <a:buNone/>
            </a:pPr>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914400"/>
            <a:ext cx="8229600" cy="4389120"/>
          </a:xfrm>
        </p:spPr>
        <p:txBody>
          <a:bodyPr/>
          <a:lstStyle/>
          <a:p>
            <a:pPr>
              <a:buNone/>
            </a:pPr>
            <a:r>
              <a:rPr lang="en-US" dirty="0" smtClean="0"/>
              <a:t>2. Relative </a:t>
            </a:r>
            <a:r>
              <a:rPr lang="en-US" dirty="0" err="1" smtClean="0"/>
              <a:t>Xpath</a:t>
            </a:r>
            <a:r>
              <a:rPr lang="en-US" dirty="0" smtClean="0"/>
              <a:t>.</a:t>
            </a:r>
            <a:br>
              <a:rPr lang="en-US" dirty="0" smtClean="0"/>
            </a:br>
            <a:r>
              <a:rPr lang="en-US" dirty="0" smtClean="0"/>
              <a:t>In relative </a:t>
            </a:r>
            <a:r>
              <a:rPr lang="en-US" dirty="0" err="1" smtClean="0"/>
              <a:t>xpath</a:t>
            </a:r>
            <a:r>
              <a:rPr lang="en-US" dirty="0" smtClean="0"/>
              <a:t> we will provide the relative path, it is like we will tell the </a:t>
            </a:r>
            <a:r>
              <a:rPr lang="en-US" dirty="0" err="1" smtClean="0"/>
              <a:t>xpath</a:t>
            </a:r>
            <a:r>
              <a:rPr lang="en-US" dirty="0" smtClean="0"/>
              <a:t> to find an element by telling the path in between.</a:t>
            </a:r>
            <a:br>
              <a:rPr lang="en-US" dirty="0" smtClean="0"/>
            </a:br>
            <a:r>
              <a:rPr lang="en-US" dirty="0" smtClean="0"/>
              <a:t>Advantage here is, if at all there is any change in the html that works fine, until unless that particular path has changed. Finding address will be quite difficult as it need to check each and every node to find that path.</a:t>
            </a:r>
            <a:br>
              <a:rPr lang="en-US" dirty="0" smtClean="0"/>
            </a:br>
            <a:r>
              <a:rPr lang="en-US" dirty="0" smtClean="0"/>
              <a:t>Example:</a:t>
            </a:r>
            <a:br>
              <a:rPr lang="en-US" dirty="0" smtClean="0"/>
            </a:br>
            <a:r>
              <a:rPr lang="en-US" dirty="0" smtClean="0"/>
              <a:t>//table/</a:t>
            </a:r>
            <a:r>
              <a:rPr lang="en-US" dirty="0" err="1" smtClean="0"/>
              <a:t>tr</a:t>
            </a:r>
            <a:r>
              <a:rPr lang="en-US" dirty="0" smtClean="0"/>
              <a:t>/td</a:t>
            </a:r>
          </a:p>
          <a:p>
            <a:pPr>
              <a:buNone/>
            </a:pPr>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1066800"/>
            <a:ext cx="8229600" cy="4389120"/>
          </a:xfrm>
        </p:spPr>
        <p:txBody>
          <a:bodyPr/>
          <a:lstStyle/>
          <a:p>
            <a:pPr>
              <a:buNone/>
            </a:pPr>
            <a:r>
              <a:rPr lang="en-US" dirty="0" smtClean="0"/>
              <a:t>Ex:</a:t>
            </a:r>
          </a:p>
          <a:p>
            <a:pPr>
              <a:buNone/>
            </a:pPr>
            <a:r>
              <a:rPr lang="en-US" dirty="0" err="1" smtClean="0"/>
              <a:t>xpath</a:t>
            </a:r>
            <a:r>
              <a:rPr lang="en-US" dirty="0" smtClean="0"/>
              <a:t>=//</a:t>
            </a:r>
            <a:r>
              <a:rPr lang="en-US" dirty="0" err="1" smtClean="0"/>
              <a:t>img</a:t>
            </a:r>
            <a:r>
              <a:rPr lang="en-US" dirty="0" smtClean="0"/>
              <a:t>[@alt='image alt text goes here']</a:t>
            </a:r>
          </a:p>
          <a:p>
            <a:pPr>
              <a:buNone/>
            </a:pPr>
            <a:endParaRPr lang="en-US" dirty="0" smtClean="0"/>
          </a:p>
          <a:p>
            <a:pPr>
              <a:buNone/>
            </a:pPr>
            <a:r>
              <a:rPr lang="en-US" dirty="0" err="1" smtClean="0"/>
              <a:t>xpath</a:t>
            </a:r>
            <a:r>
              <a:rPr lang="en-US" dirty="0" smtClean="0"/>
              <a:t>=//table[@id='table1']//</a:t>
            </a:r>
            <a:r>
              <a:rPr lang="en-US" dirty="0" err="1" smtClean="0"/>
              <a:t>tr</a:t>
            </a:r>
            <a:r>
              <a:rPr lang="en-US" dirty="0" smtClean="0"/>
              <a:t>[4]/td[2]    </a:t>
            </a:r>
          </a:p>
          <a:p>
            <a:pPr>
              <a:buNone/>
            </a:pPr>
            <a:r>
              <a:rPr lang="en-US" dirty="0" smtClean="0"/>
              <a:t> </a:t>
            </a:r>
            <a:r>
              <a:rPr lang="en-US" dirty="0" err="1" smtClean="0"/>
              <a:t>xpath</a:t>
            </a:r>
            <a:r>
              <a:rPr lang="en-US" dirty="0" smtClean="0"/>
              <a:t>=(//table[@class='nice'])//</a:t>
            </a:r>
            <a:r>
              <a:rPr lang="en-US" dirty="0" err="1" smtClean="0"/>
              <a:t>th</a:t>
            </a:r>
            <a:r>
              <a:rPr lang="en-US" dirty="0" smtClean="0"/>
              <a:t>[text()='</a:t>
            </a:r>
            <a:r>
              <a:rPr lang="en-US" dirty="0" err="1" smtClean="0"/>
              <a:t>headertext</a:t>
            </a:r>
            <a:r>
              <a:rPr lang="en-US" dirty="0" smtClean="0"/>
              <a:t>']/</a:t>
            </a:r>
          </a:p>
          <a:p>
            <a:pPr>
              <a:buNone/>
            </a:pPr>
            <a:endParaRPr lang="en-US" dirty="0" smtClean="0"/>
          </a:p>
          <a:p>
            <a:pPr>
              <a:buNone/>
            </a:pPr>
            <a:r>
              <a:rPr lang="en-US" dirty="0" err="1" smtClean="0"/>
              <a:t>xpath</a:t>
            </a:r>
            <a:r>
              <a:rPr lang="en-US" dirty="0" smtClean="0"/>
              <a:t>=//input[@name='name2' and @value='yes']</a:t>
            </a:r>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990600"/>
          </a:xfrm>
        </p:spPr>
        <p:txBody>
          <a:bodyPr/>
          <a:lstStyle/>
          <a:p>
            <a:r>
              <a:rPr lang="en-US" dirty="0" smtClean="0"/>
              <a:t>By </a:t>
            </a:r>
            <a:r>
              <a:rPr lang="en-US" dirty="0" err="1" smtClean="0"/>
              <a:t>CssSelector</a:t>
            </a:r>
            <a:endParaRPr lang="en-US" dirty="0"/>
          </a:p>
        </p:txBody>
      </p:sp>
      <p:sp>
        <p:nvSpPr>
          <p:cNvPr id="3" name="Content Placeholder 2"/>
          <p:cNvSpPr>
            <a:spLocks noGrp="1"/>
          </p:cNvSpPr>
          <p:nvPr>
            <p:ph idx="1"/>
          </p:nvPr>
        </p:nvSpPr>
        <p:spPr/>
        <p:txBody>
          <a:bodyPr/>
          <a:lstStyle/>
          <a:p>
            <a:pPr>
              <a:buNone/>
            </a:pPr>
            <a:r>
              <a:rPr lang="en-US" dirty="0" smtClean="0"/>
              <a:t>CSS mainly used to provide style rules for the web pages and we can use for identifying one or more elements in the web page using </a:t>
            </a:r>
            <a:r>
              <a:rPr lang="en-US" dirty="0" err="1" smtClean="0"/>
              <a:t>css</a:t>
            </a:r>
            <a:r>
              <a:rPr lang="en-US" dirty="0" smtClean="0"/>
              <a:t>.</a:t>
            </a:r>
            <a:br>
              <a:rPr lang="en-US" dirty="0" smtClean="0"/>
            </a:br>
            <a:r>
              <a:rPr lang="en-US" dirty="0" smtClean="0"/>
              <a:t>If you start using </a:t>
            </a:r>
            <a:r>
              <a:rPr lang="en-US" dirty="0" err="1" smtClean="0"/>
              <a:t>css</a:t>
            </a:r>
            <a:r>
              <a:rPr lang="en-US" dirty="0" smtClean="0"/>
              <a:t> selectors to identify elements, you will love the speed when compared with </a:t>
            </a:r>
            <a:r>
              <a:rPr lang="en-US" dirty="0" err="1" smtClean="0"/>
              <a:t>Xpath</a:t>
            </a:r>
            <a:r>
              <a:rPr lang="en-US" dirty="0" smtClean="0"/>
              <a:t>.</a:t>
            </a:r>
          </a:p>
          <a:p>
            <a:pPr>
              <a:buNone/>
            </a:pPr>
            <a:r>
              <a:rPr lang="en-US" dirty="0" smtClean="0"/>
              <a:t>We can you use </a:t>
            </a:r>
            <a:r>
              <a:rPr lang="en-US" dirty="0" err="1" smtClean="0"/>
              <a:t>Css</a:t>
            </a:r>
            <a:r>
              <a:rPr lang="en-US" dirty="0" smtClean="0"/>
              <a:t> Selectors to make sure scripts run with the same speed in IE browser. CSS selector is always the best possible way to locate complex elements in the page.</a:t>
            </a:r>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685800"/>
            <a:ext cx="8229600" cy="4389120"/>
          </a:xfrm>
        </p:spPr>
        <p:txBody>
          <a:bodyPr/>
          <a:lstStyle/>
          <a:p>
            <a:pPr>
              <a:buNone/>
            </a:pPr>
            <a:r>
              <a:rPr lang="en-US" dirty="0" smtClean="0"/>
              <a:t>Ex: </a:t>
            </a:r>
            <a:r>
              <a:rPr lang="en-US" dirty="0" err="1" smtClean="0"/>
              <a:t>tagName</a:t>
            </a:r>
            <a:r>
              <a:rPr lang="en-US" dirty="0" smtClean="0"/>
              <a:t>[</a:t>
            </a:r>
            <a:r>
              <a:rPr lang="en-US" dirty="0" err="1" smtClean="0"/>
              <a:t>attributename</a:t>
            </a:r>
            <a:r>
              <a:rPr lang="en-US" dirty="0" smtClean="0"/>
              <a:t>=</a:t>
            </a:r>
            <a:r>
              <a:rPr lang="en-US" dirty="0" err="1" smtClean="0"/>
              <a:t>attributeValue</a:t>
            </a:r>
            <a:r>
              <a:rPr lang="en-US" dirty="0" smtClean="0"/>
              <a:t>] Example 1: input[id=email] Example 2: input[name=email][type=text]</a:t>
            </a:r>
          </a:p>
          <a:p>
            <a:pPr>
              <a:buNone/>
            </a:pPr>
            <a:endParaRPr lang="en-US" dirty="0"/>
          </a:p>
        </p:txBody>
      </p:sp>
      <p:pic>
        <p:nvPicPr>
          <p:cNvPr id="6146" name="Picture 2" descr="C:\Users\madhu\Desktop\How to use Locators in Selenium IDE_files\locator16.png"/>
          <p:cNvPicPr>
            <a:picLocks noChangeAspect="1" noChangeArrowheads="1"/>
          </p:cNvPicPr>
          <p:nvPr/>
        </p:nvPicPr>
        <p:blipFill>
          <a:blip r:embed="rId2" cstate="print"/>
          <a:srcRect/>
          <a:stretch>
            <a:fillRect/>
          </a:stretch>
        </p:blipFill>
        <p:spPr bwMode="auto">
          <a:xfrm>
            <a:off x="228600" y="2286000"/>
            <a:ext cx="7543800" cy="2228850"/>
          </a:xfrm>
          <a:prstGeom prst="rect">
            <a:avLst/>
          </a:prstGeom>
          <a:noFill/>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Dynamic </a:t>
            </a:r>
            <a:r>
              <a:rPr lang="en-US" dirty="0" err="1" smtClean="0"/>
              <a:t>Xpath</a:t>
            </a:r>
            <a:r>
              <a:rPr lang="en-US" dirty="0" smtClean="0"/>
              <a:t> and </a:t>
            </a:r>
            <a:r>
              <a:rPr lang="en-US" dirty="0" err="1" smtClean="0"/>
              <a:t>cssSelectors</a:t>
            </a:r>
            <a:endParaRPr lang="en-US" dirty="0"/>
          </a:p>
        </p:txBody>
      </p:sp>
      <p:sp>
        <p:nvSpPr>
          <p:cNvPr id="3" name="Content Placeholder 2"/>
          <p:cNvSpPr>
            <a:spLocks noGrp="1"/>
          </p:cNvSpPr>
          <p:nvPr>
            <p:ph idx="1"/>
          </p:nvPr>
        </p:nvSpPr>
        <p:spPr/>
        <p:txBody>
          <a:bodyPr/>
          <a:lstStyle/>
          <a:p>
            <a:pPr>
              <a:buNone/>
            </a:pPr>
            <a:r>
              <a:rPr lang="en-US" dirty="0" smtClean="0"/>
              <a:t>Dynamic  </a:t>
            </a:r>
            <a:r>
              <a:rPr lang="en-US" dirty="0" err="1" smtClean="0"/>
              <a:t>Xpath</a:t>
            </a:r>
            <a:r>
              <a:rPr lang="en-US" dirty="0" smtClean="0"/>
              <a:t>:</a:t>
            </a:r>
          </a:p>
          <a:p>
            <a:pPr>
              <a:buNone/>
            </a:pPr>
            <a:r>
              <a:rPr lang="en-US" dirty="0" err="1" smtClean="0"/>
              <a:t>XPath</a:t>
            </a:r>
            <a:r>
              <a:rPr lang="en-US" dirty="0" smtClean="0"/>
              <a:t> is defined as </a:t>
            </a:r>
            <a:r>
              <a:rPr lang="en-US" b="1" dirty="0" smtClean="0"/>
              <a:t>XML path</a:t>
            </a:r>
            <a:r>
              <a:rPr lang="en-US" dirty="0" smtClean="0"/>
              <a:t>. </a:t>
            </a:r>
            <a:r>
              <a:rPr lang="en-US" b="1" dirty="0" smtClean="0"/>
              <a:t>It is a syntax or language for finding any element on the web page using XML path expression</a:t>
            </a:r>
            <a:r>
              <a:rPr lang="en-US" dirty="0" smtClean="0"/>
              <a:t>. </a:t>
            </a:r>
            <a:r>
              <a:rPr lang="en-US" dirty="0" err="1" smtClean="0"/>
              <a:t>XPath</a:t>
            </a:r>
            <a:r>
              <a:rPr lang="en-US" dirty="0" smtClean="0"/>
              <a:t> is used to find the location of any element on a webpage using HTML DOM structure. The basic format of </a:t>
            </a:r>
            <a:r>
              <a:rPr lang="en-US" dirty="0" err="1" smtClean="0"/>
              <a:t>XPath</a:t>
            </a:r>
            <a:r>
              <a:rPr lang="en-US" dirty="0" smtClean="0"/>
              <a:t> is explained below with screen shot. </a:t>
            </a:r>
          </a:p>
          <a:p>
            <a:pPr>
              <a:buNone/>
            </a:pPr>
            <a:endParaRPr lang="en-US" dirty="0" smtClean="0"/>
          </a:p>
          <a:p>
            <a:pPr>
              <a:buNone/>
            </a:pPr>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2000"/>
            <a:ext cx="8229600" cy="6400800"/>
          </a:xfrm>
        </p:spPr>
        <p:txBody>
          <a:bodyPr/>
          <a:lstStyle/>
          <a:p>
            <a:pPr>
              <a:buNone/>
            </a:pPr>
            <a:r>
              <a:rPr lang="en-US" dirty="0" smtClean="0"/>
              <a:t>Ex:</a:t>
            </a:r>
            <a:endParaRPr lang="en-US" dirty="0"/>
          </a:p>
        </p:txBody>
      </p:sp>
      <p:pic>
        <p:nvPicPr>
          <p:cNvPr id="7170" name="Picture 2" descr="C:\Users\madhu\Desktop\032816_0758_XPathinSele1.png"/>
          <p:cNvPicPr>
            <a:picLocks noChangeAspect="1" noChangeArrowheads="1"/>
          </p:cNvPicPr>
          <p:nvPr/>
        </p:nvPicPr>
        <p:blipFill>
          <a:blip r:embed="rId2" cstate="print"/>
          <a:srcRect/>
          <a:stretch>
            <a:fillRect/>
          </a:stretch>
        </p:blipFill>
        <p:spPr bwMode="auto">
          <a:xfrm>
            <a:off x="533400" y="1219200"/>
            <a:ext cx="8077200" cy="4410075"/>
          </a:xfrm>
          <a:prstGeom prst="rect">
            <a:avLst/>
          </a:prstGeom>
          <a:noFill/>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Id</a:t>
            </a:r>
          </a:p>
          <a:p>
            <a:r>
              <a:rPr lang="en-US" dirty="0" err="1" smtClean="0"/>
              <a:t>ClassName</a:t>
            </a:r>
            <a:endParaRPr lang="en-US" dirty="0" smtClean="0"/>
          </a:p>
          <a:p>
            <a:r>
              <a:rPr lang="en-US" dirty="0" smtClean="0"/>
              <a:t>Name</a:t>
            </a:r>
          </a:p>
          <a:p>
            <a:r>
              <a:rPr lang="en-US" dirty="0" err="1" smtClean="0"/>
              <a:t>TagName</a:t>
            </a:r>
            <a:endParaRPr lang="en-US" dirty="0" smtClean="0"/>
          </a:p>
          <a:p>
            <a:r>
              <a:rPr lang="en-US" dirty="0" err="1" smtClean="0"/>
              <a:t>LinkText</a:t>
            </a:r>
            <a:endParaRPr lang="en-US" dirty="0" smtClean="0"/>
          </a:p>
          <a:p>
            <a:r>
              <a:rPr lang="en-US" dirty="0" err="1" smtClean="0"/>
              <a:t>PartialLinkText</a:t>
            </a:r>
            <a:endParaRPr lang="en-US" dirty="0" smtClean="0"/>
          </a:p>
          <a:p>
            <a:r>
              <a:rPr lang="en-US" dirty="0" err="1" smtClean="0"/>
              <a:t>cssSelector</a:t>
            </a:r>
            <a:endParaRPr lang="en-US" dirty="0" smtClean="0"/>
          </a:p>
          <a:p>
            <a:r>
              <a:rPr lang="en-US" dirty="0" err="1" smtClean="0"/>
              <a:t>xpath</a:t>
            </a:r>
            <a:endParaRPr lang="en-US" dirty="0" smtClean="0"/>
          </a:p>
          <a:p>
            <a:endParaRPr lang="en-US" dirty="0" smtClean="0"/>
          </a:p>
          <a:p>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609600"/>
            <a:ext cx="8229600" cy="5867400"/>
          </a:xfrm>
        </p:spPr>
        <p:txBody>
          <a:bodyPr/>
          <a:lstStyle/>
          <a:p>
            <a:pPr>
              <a:buNone/>
            </a:pPr>
            <a:r>
              <a:rPr lang="en-US" b="1" dirty="0" smtClean="0"/>
              <a:t>Syntax for </a:t>
            </a:r>
            <a:r>
              <a:rPr lang="en-US" b="1" dirty="0" err="1" smtClean="0"/>
              <a:t>XPath</a:t>
            </a:r>
            <a:r>
              <a:rPr lang="en-US" b="1" dirty="0" smtClean="0"/>
              <a:t>:</a:t>
            </a:r>
            <a:r>
              <a:rPr lang="en-US" dirty="0" smtClean="0"/>
              <a:t> </a:t>
            </a:r>
          </a:p>
          <a:p>
            <a:pPr>
              <a:buNone/>
            </a:pPr>
            <a:r>
              <a:rPr lang="en-US" dirty="0" err="1" smtClean="0"/>
              <a:t>XPath</a:t>
            </a:r>
            <a:r>
              <a:rPr lang="en-US" dirty="0" smtClean="0"/>
              <a:t> contains the path of the element situated at the web page. Standard syntax for creating </a:t>
            </a:r>
            <a:r>
              <a:rPr lang="en-US" dirty="0" err="1" smtClean="0"/>
              <a:t>XPath</a:t>
            </a:r>
            <a:r>
              <a:rPr lang="en-US" dirty="0" smtClean="0"/>
              <a:t> is. </a:t>
            </a:r>
          </a:p>
          <a:p>
            <a:pPr>
              <a:buNone/>
            </a:pPr>
            <a:r>
              <a:rPr lang="en-US" dirty="0" err="1" smtClean="0"/>
              <a:t>Xpath</a:t>
            </a:r>
            <a:r>
              <a:rPr lang="en-US" dirty="0" smtClean="0"/>
              <a:t>=//</a:t>
            </a:r>
            <a:r>
              <a:rPr lang="en-US" dirty="0" err="1" smtClean="0"/>
              <a:t>tagname</a:t>
            </a:r>
            <a:r>
              <a:rPr lang="en-US" dirty="0" smtClean="0"/>
              <a:t>[@attribute='value']</a:t>
            </a:r>
          </a:p>
          <a:p>
            <a:pPr>
              <a:buNone/>
            </a:pPr>
            <a:endParaRPr lang="en-US" dirty="0" smtClean="0"/>
          </a:p>
          <a:p>
            <a:r>
              <a:rPr lang="en-US" b="1" dirty="0" smtClean="0"/>
              <a:t>// :</a:t>
            </a:r>
            <a:r>
              <a:rPr lang="en-US" dirty="0" smtClean="0"/>
              <a:t> Select current node. </a:t>
            </a:r>
          </a:p>
          <a:p>
            <a:r>
              <a:rPr lang="en-US" b="1" dirty="0" err="1" smtClean="0"/>
              <a:t>Tagname</a:t>
            </a:r>
            <a:r>
              <a:rPr lang="en-US" b="1" dirty="0" smtClean="0"/>
              <a:t>: </a:t>
            </a:r>
            <a:r>
              <a:rPr lang="en-US" dirty="0" err="1" smtClean="0"/>
              <a:t>Tagname</a:t>
            </a:r>
            <a:r>
              <a:rPr lang="en-US" dirty="0" smtClean="0"/>
              <a:t> of the particular node. </a:t>
            </a:r>
          </a:p>
          <a:p>
            <a:r>
              <a:rPr lang="en-US" b="1" dirty="0" smtClean="0"/>
              <a:t>@:</a:t>
            </a:r>
            <a:r>
              <a:rPr lang="en-US" dirty="0" smtClean="0"/>
              <a:t> Select attribute. </a:t>
            </a:r>
          </a:p>
          <a:p>
            <a:r>
              <a:rPr lang="en-US" b="1" dirty="0" smtClean="0"/>
              <a:t>Attribute:</a:t>
            </a:r>
            <a:r>
              <a:rPr lang="en-US" dirty="0" smtClean="0"/>
              <a:t> Attribute name of the node. </a:t>
            </a:r>
          </a:p>
          <a:p>
            <a:r>
              <a:rPr lang="en-US" b="1" dirty="0" smtClean="0"/>
              <a:t>Value:</a:t>
            </a:r>
            <a:r>
              <a:rPr lang="en-US" dirty="0" smtClean="0"/>
              <a:t> Value of the attribute. </a:t>
            </a:r>
          </a:p>
          <a:p>
            <a:pPr>
              <a:buNone/>
            </a:pPr>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066800"/>
          </a:xfrm>
        </p:spPr>
        <p:txBody>
          <a:bodyPr/>
          <a:lstStyle/>
          <a:p>
            <a:r>
              <a:rPr lang="en-US" dirty="0" smtClean="0"/>
              <a:t>Type of </a:t>
            </a:r>
            <a:r>
              <a:rPr lang="en-US" dirty="0" err="1" smtClean="0"/>
              <a:t>Xpath</a:t>
            </a:r>
            <a:endParaRPr lang="en-US" dirty="0"/>
          </a:p>
        </p:txBody>
      </p:sp>
      <p:sp>
        <p:nvSpPr>
          <p:cNvPr id="3" name="Content Placeholder 2"/>
          <p:cNvSpPr>
            <a:spLocks noGrp="1"/>
          </p:cNvSpPr>
          <p:nvPr>
            <p:ph idx="1"/>
          </p:nvPr>
        </p:nvSpPr>
        <p:spPr>
          <a:xfrm>
            <a:off x="457200" y="1143000"/>
            <a:ext cx="8229600" cy="5562600"/>
          </a:xfrm>
        </p:spPr>
        <p:txBody>
          <a:bodyPr>
            <a:normAutofit fontScale="92500" lnSpcReduction="10000"/>
          </a:bodyPr>
          <a:lstStyle/>
          <a:p>
            <a:pPr>
              <a:buNone/>
            </a:pPr>
            <a:r>
              <a:rPr lang="en-US" dirty="0" smtClean="0"/>
              <a:t>There are two types of </a:t>
            </a:r>
            <a:r>
              <a:rPr lang="en-US" dirty="0" err="1" smtClean="0"/>
              <a:t>XPath</a:t>
            </a:r>
            <a:r>
              <a:rPr lang="en-US" dirty="0" smtClean="0"/>
              <a:t>: </a:t>
            </a:r>
          </a:p>
          <a:p>
            <a:pPr>
              <a:buNone/>
            </a:pPr>
            <a:r>
              <a:rPr lang="en-US" b="1" dirty="0" smtClean="0"/>
              <a:t>1) Absolute </a:t>
            </a:r>
            <a:r>
              <a:rPr lang="en-US" b="1" dirty="0" err="1" smtClean="0"/>
              <a:t>XPath</a:t>
            </a:r>
            <a:r>
              <a:rPr lang="en-US" b="1" dirty="0" smtClean="0"/>
              <a:t> .</a:t>
            </a:r>
            <a:r>
              <a:rPr lang="en-US" dirty="0" smtClean="0"/>
              <a:t> </a:t>
            </a:r>
          </a:p>
          <a:p>
            <a:pPr>
              <a:buNone/>
            </a:pPr>
            <a:r>
              <a:rPr lang="en-US" b="1" dirty="0" smtClean="0"/>
              <a:t>2) Relative </a:t>
            </a:r>
            <a:r>
              <a:rPr lang="en-US" b="1" dirty="0" err="1" smtClean="0"/>
              <a:t>XPath</a:t>
            </a:r>
            <a:r>
              <a:rPr lang="en-US" b="1" dirty="0" smtClean="0"/>
              <a:t> .</a:t>
            </a:r>
            <a:r>
              <a:rPr lang="en-US" dirty="0" smtClean="0"/>
              <a:t> </a:t>
            </a:r>
          </a:p>
          <a:p>
            <a:pPr>
              <a:buNone/>
            </a:pPr>
            <a:endParaRPr lang="en-US" dirty="0" smtClean="0"/>
          </a:p>
          <a:p>
            <a:pPr>
              <a:buNone/>
            </a:pPr>
            <a:r>
              <a:rPr lang="en-US" b="1" dirty="0" smtClean="0"/>
              <a:t>Absolute </a:t>
            </a:r>
            <a:r>
              <a:rPr lang="en-US" b="1" dirty="0" err="1" smtClean="0"/>
              <a:t>XPath</a:t>
            </a:r>
            <a:r>
              <a:rPr lang="en-US" b="1" dirty="0" smtClean="0"/>
              <a:t> </a:t>
            </a:r>
            <a:r>
              <a:rPr lang="en-US" dirty="0" smtClean="0"/>
              <a:t>: </a:t>
            </a:r>
          </a:p>
          <a:p>
            <a:pPr>
              <a:buNone/>
            </a:pPr>
            <a:r>
              <a:rPr lang="en-US" dirty="0" smtClean="0"/>
              <a:t>It is the direct way to find the element, but the disadvantage of the absolute </a:t>
            </a:r>
            <a:r>
              <a:rPr lang="en-US" dirty="0" err="1" smtClean="0"/>
              <a:t>XPath</a:t>
            </a:r>
            <a:r>
              <a:rPr lang="en-US" dirty="0" smtClean="0"/>
              <a:t> is that if there are any changes made in the path of the element then that </a:t>
            </a:r>
            <a:r>
              <a:rPr lang="en-US" dirty="0" err="1" smtClean="0"/>
              <a:t>XPath</a:t>
            </a:r>
            <a:r>
              <a:rPr lang="en-US" dirty="0" smtClean="0"/>
              <a:t> gets failed. </a:t>
            </a:r>
          </a:p>
          <a:p>
            <a:pPr>
              <a:buNone/>
            </a:pPr>
            <a:endParaRPr lang="en-US" dirty="0" smtClean="0"/>
          </a:p>
          <a:p>
            <a:pPr>
              <a:buNone/>
            </a:pPr>
            <a:r>
              <a:rPr lang="en-US" dirty="0" smtClean="0"/>
              <a:t>The key characteristic of </a:t>
            </a:r>
            <a:r>
              <a:rPr lang="en-US" dirty="0" err="1" smtClean="0"/>
              <a:t>XPath</a:t>
            </a:r>
            <a:r>
              <a:rPr lang="en-US" dirty="0" smtClean="0"/>
              <a:t> is that it begins with the single forward slash(/) ,which means you can select the element from the root node. </a:t>
            </a:r>
          </a:p>
          <a:p>
            <a:pPr>
              <a:buNone/>
            </a:pPr>
            <a:r>
              <a:rPr lang="en-US" dirty="0" smtClean="0"/>
              <a:t>Below is the example of an absolute </a:t>
            </a:r>
            <a:r>
              <a:rPr lang="en-US" dirty="0" err="1" smtClean="0"/>
              <a:t>xpath</a:t>
            </a:r>
            <a:r>
              <a:rPr lang="en-US" dirty="0" smtClean="0"/>
              <a:t> expression of the element shown in the below screen. </a:t>
            </a:r>
          </a:p>
          <a:p>
            <a:pPr>
              <a:buNone/>
            </a:pPr>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943600"/>
          </a:xfrm>
        </p:spPr>
        <p:txBody>
          <a:bodyPr/>
          <a:lstStyle/>
          <a:p>
            <a:pPr>
              <a:buNone/>
            </a:pPr>
            <a:r>
              <a:rPr lang="en-US" b="1" dirty="0" smtClean="0"/>
              <a:t>Absolute </a:t>
            </a:r>
            <a:r>
              <a:rPr lang="en-US" b="1" dirty="0" err="1" smtClean="0"/>
              <a:t>xpath</a:t>
            </a:r>
            <a:r>
              <a:rPr lang="en-US" b="1" dirty="0" smtClean="0"/>
              <a:t>: </a:t>
            </a:r>
            <a:endParaRPr lang="en-US" dirty="0" smtClean="0"/>
          </a:p>
          <a:p>
            <a:pPr>
              <a:buNone/>
            </a:pPr>
            <a:r>
              <a:rPr lang="en-US" dirty="0" smtClean="0"/>
              <a:t>html/body/div[1]/section/div[1]/div/div/div/div[1]/div/div/div/div/div[3]/div[1]/div/h4[1]/b</a:t>
            </a:r>
          </a:p>
          <a:p>
            <a:pPr>
              <a:buNone/>
            </a:pPr>
            <a:endParaRPr lang="en-US" dirty="0" smtClean="0"/>
          </a:p>
          <a:p>
            <a:pPr>
              <a:buNone/>
            </a:pPr>
            <a:endParaRPr lang="en-US" dirty="0"/>
          </a:p>
        </p:txBody>
      </p:sp>
      <p:pic>
        <p:nvPicPr>
          <p:cNvPr id="8194" name="Picture 2" descr="C:\Users\madhu\Desktop\032816_0758_XPathinSele2.png"/>
          <p:cNvPicPr>
            <a:picLocks noChangeAspect="1" noChangeArrowheads="1"/>
          </p:cNvPicPr>
          <p:nvPr/>
        </p:nvPicPr>
        <p:blipFill>
          <a:blip r:embed="rId2" cstate="print"/>
          <a:srcRect/>
          <a:stretch>
            <a:fillRect/>
          </a:stretch>
        </p:blipFill>
        <p:spPr bwMode="auto">
          <a:xfrm>
            <a:off x="685800" y="2057400"/>
            <a:ext cx="7553326" cy="4419600"/>
          </a:xfrm>
          <a:prstGeom prst="rect">
            <a:avLst/>
          </a:prstGeom>
          <a:noFill/>
        </p:spPr>
      </p:pic>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6400800"/>
          </a:xfrm>
        </p:spPr>
        <p:txBody>
          <a:bodyPr/>
          <a:lstStyle/>
          <a:p>
            <a:pPr>
              <a:buNone/>
            </a:pPr>
            <a:r>
              <a:rPr lang="en-US" b="1" dirty="0" smtClean="0"/>
              <a:t>Relative </a:t>
            </a:r>
            <a:r>
              <a:rPr lang="en-US" b="1" dirty="0" err="1" smtClean="0"/>
              <a:t>xpath</a:t>
            </a:r>
            <a:r>
              <a:rPr lang="en-US" b="1" dirty="0" smtClean="0"/>
              <a:t>: </a:t>
            </a:r>
            <a:endParaRPr lang="en-US" dirty="0" smtClean="0"/>
          </a:p>
          <a:p>
            <a:pPr>
              <a:buNone/>
            </a:pPr>
            <a:r>
              <a:rPr lang="en-US" dirty="0" smtClean="0"/>
              <a:t>For Relative </a:t>
            </a:r>
            <a:r>
              <a:rPr lang="en-US" dirty="0" err="1" smtClean="0"/>
              <a:t>Xpath</a:t>
            </a:r>
            <a:r>
              <a:rPr lang="en-US" dirty="0" smtClean="0"/>
              <a:t> the path starts from the middle of the HTML DOM structure. It starts with the double forward slash (//), which means it can search the element anywhere at the webpage. </a:t>
            </a:r>
          </a:p>
          <a:p>
            <a:pPr>
              <a:buNone/>
            </a:pPr>
            <a:r>
              <a:rPr lang="en-US" dirty="0" smtClean="0"/>
              <a:t>You can starts from the middle of the HTML DOM structure and no need to write long </a:t>
            </a:r>
            <a:r>
              <a:rPr lang="en-US" dirty="0" err="1" smtClean="0"/>
              <a:t>xpath</a:t>
            </a:r>
            <a:r>
              <a:rPr lang="en-US" dirty="0" smtClean="0"/>
              <a:t>. </a:t>
            </a:r>
          </a:p>
          <a:p>
            <a:pPr>
              <a:buNone/>
            </a:pPr>
            <a:r>
              <a:rPr lang="en-US" dirty="0" smtClean="0"/>
              <a:t>Below is the example of a relative </a:t>
            </a:r>
            <a:r>
              <a:rPr lang="en-US" dirty="0" err="1" smtClean="0"/>
              <a:t>XPath</a:t>
            </a:r>
            <a:r>
              <a:rPr lang="en-US" dirty="0" smtClean="0"/>
              <a:t> expression of the same element shown in the below screen. This is the common format used to find element through a relative </a:t>
            </a:r>
            <a:r>
              <a:rPr lang="en-US" dirty="0" err="1" smtClean="0"/>
              <a:t>XPath</a:t>
            </a:r>
            <a:r>
              <a:rPr lang="en-US" dirty="0" smtClean="0"/>
              <a:t>. </a:t>
            </a:r>
          </a:p>
          <a:p>
            <a:pPr>
              <a:buNone/>
            </a:pPr>
            <a:r>
              <a:rPr lang="en-US" dirty="0" smtClean="0"/>
              <a:t>Ex: </a:t>
            </a:r>
          </a:p>
          <a:p>
            <a:pPr>
              <a:buNone/>
            </a:pPr>
            <a:r>
              <a:rPr lang="en-US" dirty="0" smtClean="0"/>
              <a:t>Relative </a:t>
            </a:r>
            <a:r>
              <a:rPr lang="en-US" dirty="0" err="1" smtClean="0"/>
              <a:t>xpath</a:t>
            </a:r>
            <a:r>
              <a:rPr lang="en-US" dirty="0" smtClean="0"/>
              <a:t>: //*[@class='featured-box']//*[text()='Testing']</a:t>
            </a:r>
          </a:p>
          <a:p>
            <a:pPr>
              <a:buNone/>
            </a:pPr>
            <a:endParaRPr 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685800"/>
            <a:ext cx="9144000" cy="5638800"/>
          </a:xfrm>
        </p:spPr>
        <p:txBody>
          <a:bodyPr/>
          <a:lstStyle/>
          <a:p>
            <a:pPr>
              <a:buNone/>
            </a:pPr>
            <a:r>
              <a:rPr lang="en-US" dirty="0" smtClean="0"/>
              <a:t>Ex:</a:t>
            </a:r>
            <a:endParaRPr lang="en-US" dirty="0"/>
          </a:p>
        </p:txBody>
      </p:sp>
      <p:pic>
        <p:nvPicPr>
          <p:cNvPr id="9218" name="Picture 2" descr="C:\Users\madhu\Desktop\032816_0758_XPathinSele3.png"/>
          <p:cNvPicPr>
            <a:picLocks noChangeAspect="1" noChangeArrowheads="1"/>
          </p:cNvPicPr>
          <p:nvPr/>
        </p:nvPicPr>
        <p:blipFill>
          <a:blip r:embed="rId2" cstate="print"/>
          <a:srcRect/>
          <a:stretch>
            <a:fillRect/>
          </a:stretch>
        </p:blipFill>
        <p:spPr bwMode="auto">
          <a:xfrm>
            <a:off x="533400" y="1219200"/>
            <a:ext cx="8229600" cy="4876800"/>
          </a:xfrm>
          <a:prstGeom prst="rect">
            <a:avLst/>
          </a:prstGeom>
          <a:noFill/>
        </p:spPr>
      </p:pic>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normAutofit/>
          </a:bodyPr>
          <a:lstStyle/>
          <a:p>
            <a:r>
              <a:rPr lang="en-US" b="1" dirty="0" err="1" smtClean="0"/>
              <a:t>Xpath</a:t>
            </a:r>
            <a:r>
              <a:rPr lang="en-US" b="1" dirty="0" smtClean="0"/>
              <a:t> types</a:t>
            </a:r>
            <a:endParaRPr lang="en-US" dirty="0"/>
          </a:p>
        </p:txBody>
      </p:sp>
      <p:sp>
        <p:nvSpPr>
          <p:cNvPr id="3" name="Content Placeholder 2"/>
          <p:cNvSpPr>
            <a:spLocks noGrp="1"/>
          </p:cNvSpPr>
          <p:nvPr>
            <p:ph idx="1"/>
          </p:nvPr>
        </p:nvSpPr>
        <p:spPr>
          <a:xfrm>
            <a:off x="457200" y="1066800"/>
            <a:ext cx="8229600" cy="5257800"/>
          </a:xfrm>
        </p:spPr>
        <p:txBody>
          <a:bodyPr/>
          <a:lstStyle/>
          <a:p>
            <a:pPr>
              <a:buNone/>
            </a:pPr>
            <a:r>
              <a:rPr lang="en-US" dirty="0" smtClean="0"/>
              <a:t>Basic </a:t>
            </a:r>
            <a:r>
              <a:rPr lang="en-US" dirty="0" err="1" smtClean="0"/>
              <a:t>Xpath</a:t>
            </a:r>
            <a:r>
              <a:rPr lang="en-US" dirty="0" smtClean="0"/>
              <a:t>:</a:t>
            </a:r>
          </a:p>
          <a:p>
            <a:pPr>
              <a:buNone/>
            </a:pPr>
            <a:r>
              <a:rPr lang="en-US" dirty="0" err="1" smtClean="0"/>
              <a:t>XPath</a:t>
            </a:r>
            <a:r>
              <a:rPr lang="en-US" dirty="0" smtClean="0"/>
              <a:t> expression select nodes or list of nodes on the basis of attributes like </a:t>
            </a:r>
            <a:r>
              <a:rPr lang="en-US" b="1" dirty="0" smtClean="0"/>
              <a:t>ID , Name, </a:t>
            </a:r>
            <a:r>
              <a:rPr lang="en-US" b="1" dirty="0" err="1" smtClean="0"/>
              <a:t>Classname</a:t>
            </a:r>
            <a:r>
              <a:rPr lang="en-US" dirty="0" smtClean="0"/>
              <a:t>, etc. from the XML document as illustrated below. </a:t>
            </a:r>
          </a:p>
          <a:p>
            <a:pPr>
              <a:buNone/>
            </a:pPr>
            <a:r>
              <a:rPr lang="en-US" dirty="0" err="1" smtClean="0"/>
              <a:t>Xpath</a:t>
            </a:r>
            <a:r>
              <a:rPr lang="en-US" dirty="0" smtClean="0"/>
              <a:t>=//input[@name='</a:t>
            </a:r>
            <a:r>
              <a:rPr lang="en-US" dirty="0" err="1" smtClean="0"/>
              <a:t>uid</a:t>
            </a:r>
            <a:r>
              <a:rPr lang="en-US" dirty="0" smtClean="0"/>
              <a:t>']</a:t>
            </a:r>
          </a:p>
          <a:p>
            <a:pPr>
              <a:buNone/>
            </a:pPr>
            <a:endParaRPr lang="en-US" dirty="0" smtClean="0"/>
          </a:p>
          <a:p>
            <a:pPr>
              <a:buNone/>
            </a:pPr>
            <a:endParaRPr lang="en-US" dirty="0"/>
          </a:p>
        </p:txBody>
      </p:sp>
      <p:pic>
        <p:nvPicPr>
          <p:cNvPr id="10242" name="Picture 2" descr="C:\Users\madhu\Desktop\032816_0758_XPathinSele4.png"/>
          <p:cNvPicPr>
            <a:picLocks noChangeAspect="1" noChangeArrowheads="1"/>
          </p:cNvPicPr>
          <p:nvPr/>
        </p:nvPicPr>
        <p:blipFill>
          <a:blip r:embed="rId2" cstate="print"/>
          <a:srcRect/>
          <a:stretch>
            <a:fillRect/>
          </a:stretch>
        </p:blipFill>
        <p:spPr bwMode="auto">
          <a:xfrm>
            <a:off x="457200" y="3429000"/>
            <a:ext cx="7848600" cy="3200400"/>
          </a:xfrm>
          <a:prstGeom prst="rect">
            <a:avLst/>
          </a:prstGeom>
          <a:noFill/>
        </p:spPr>
      </p:pic>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idx="1"/>
          </p:nvPr>
        </p:nvSpPr>
        <p:spPr>
          <a:xfrm>
            <a:off x="457200" y="457200"/>
            <a:ext cx="8229600" cy="5867400"/>
          </a:xfrm>
        </p:spPr>
        <p:txBody>
          <a:bodyPr/>
          <a:lstStyle/>
          <a:p>
            <a:pPr>
              <a:buNone/>
            </a:pPr>
            <a:r>
              <a:rPr lang="en-US" dirty="0" smtClean="0"/>
              <a:t>Some more basic </a:t>
            </a:r>
            <a:r>
              <a:rPr lang="en-US" dirty="0" err="1" smtClean="0"/>
              <a:t>xpath</a:t>
            </a:r>
            <a:r>
              <a:rPr lang="en-US" dirty="0" smtClean="0"/>
              <a:t> expressions: </a:t>
            </a:r>
          </a:p>
          <a:p>
            <a:pPr>
              <a:buNone/>
            </a:pPr>
            <a:endParaRPr lang="en-US" dirty="0" smtClean="0"/>
          </a:p>
          <a:p>
            <a:pPr>
              <a:buNone/>
            </a:pPr>
            <a:r>
              <a:rPr lang="en-US" dirty="0" err="1" smtClean="0"/>
              <a:t>Xpath</a:t>
            </a:r>
            <a:r>
              <a:rPr lang="en-US" dirty="0" smtClean="0"/>
              <a:t>=//input[@type='text'] </a:t>
            </a:r>
          </a:p>
          <a:p>
            <a:pPr>
              <a:buNone/>
            </a:pPr>
            <a:r>
              <a:rPr lang="en-US" dirty="0" err="1" smtClean="0"/>
              <a:t>Xpath</a:t>
            </a:r>
            <a:r>
              <a:rPr lang="en-US" dirty="0" smtClean="0"/>
              <a:t>= //label[@id='message23'] </a:t>
            </a:r>
          </a:p>
          <a:p>
            <a:pPr>
              <a:buNone/>
            </a:pPr>
            <a:r>
              <a:rPr lang="en-US" dirty="0" err="1" smtClean="0"/>
              <a:t>Xpath</a:t>
            </a:r>
            <a:r>
              <a:rPr lang="en-US" dirty="0" smtClean="0"/>
              <a:t>= //input[@value='RESET']</a:t>
            </a:r>
          </a:p>
          <a:p>
            <a:pPr>
              <a:buNone/>
            </a:pPr>
            <a:r>
              <a:rPr lang="en-US" dirty="0" err="1" smtClean="0"/>
              <a:t>Xpath</a:t>
            </a:r>
            <a:r>
              <a:rPr lang="en-US" dirty="0" smtClean="0"/>
              <a:t>=//*[@class='</a:t>
            </a:r>
            <a:r>
              <a:rPr lang="en-US" dirty="0" err="1" smtClean="0"/>
              <a:t>barone</a:t>
            </a:r>
            <a:r>
              <a:rPr lang="en-US" dirty="0" smtClean="0"/>
              <a:t>'] </a:t>
            </a:r>
            <a:r>
              <a:rPr lang="en-US" dirty="0" err="1" smtClean="0"/>
              <a:t>Xpath</a:t>
            </a:r>
            <a:r>
              <a:rPr lang="en-US" dirty="0" smtClean="0"/>
              <a:t>=//a[@</a:t>
            </a:r>
            <a:r>
              <a:rPr lang="en-US" dirty="0" err="1" smtClean="0"/>
              <a:t>href</a:t>
            </a:r>
            <a:r>
              <a:rPr lang="en-US" dirty="0" smtClean="0"/>
              <a:t>='http://demo.guru99.com/'] </a:t>
            </a:r>
          </a:p>
          <a:p>
            <a:pPr>
              <a:buNone/>
            </a:pPr>
            <a:r>
              <a:rPr lang="en-US" dirty="0" err="1" smtClean="0"/>
              <a:t>Xpath</a:t>
            </a:r>
            <a:r>
              <a:rPr lang="en-US" dirty="0" smtClean="0"/>
              <a:t>= //</a:t>
            </a:r>
            <a:r>
              <a:rPr lang="en-US" dirty="0" err="1" smtClean="0"/>
              <a:t>img</a:t>
            </a:r>
            <a:r>
              <a:rPr lang="en-US" dirty="0" smtClean="0"/>
              <a:t>[@</a:t>
            </a:r>
            <a:r>
              <a:rPr lang="en-US" dirty="0" err="1" smtClean="0"/>
              <a:t>src</a:t>
            </a:r>
            <a:r>
              <a:rPr lang="en-US" dirty="0" smtClean="0"/>
              <a:t>='//cdn.guru99.com/images/home/java.png']</a:t>
            </a:r>
          </a:p>
          <a:p>
            <a:pPr>
              <a:buNone/>
            </a:pPr>
            <a:endParaRPr lang="en-US"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066800"/>
          </a:xfrm>
        </p:spPr>
        <p:txBody>
          <a:bodyPr/>
          <a:lstStyle/>
          <a:p>
            <a:r>
              <a:rPr lang="en-US" dirty="0" smtClean="0"/>
              <a:t>Contains()</a:t>
            </a:r>
            <a:endParaRPr lang="en-US" dirty="0"/>
          </a:p>
        </p:txBody>
      </p:sp>
      <p:sp>
        <p:nvSpPr>
          <p:cNvPr id="3" name="Content Placeholder 2"/>
          <p:cNvSpPr>
            <a:spLocks noGrp="1"/>
          </p:cNvSpPr>
          <p:nvPr>
            <p:ph idx="1"/>
          </p:nvPr>
        </p:nvSpPr>
        <p:spPr>
          <a:xfrm>
            <a:off x="457200" y="1524000"/>
            <a:ext cx="8229600" cy="4800600"/>
          </a:xfrm>
        </p:spPr>
        <p:txBody>
          <a:bodyPr/>
          <a:lstStyle/>
          <a:p>
            <a:pPr>
              <a:buNone/>
            </a:pPr>
            <a:r>
              <a:rPr lang="en-US" dirty="0" smtClean="0"/>
              <a:t>Contains() is a method used in </a:t>
            </a:r>
            <a:r>
              <a:rPr lang="en-US" dirty="0" err="1" smtClean="0"/>
              <a:t>XPath</a:t>
            </a:r>
            <a:r>
              <a:rPr lang="en-US" dirty="0" smtClean="0"/>
              <a:t> expression. It is used when the value of any attribute changes dynamically, for example, login information. </a:t>
            </a:r>
          </a:p>
          <a:p>
            <a:pPr>
              <a:buNone/>
            </a:pPr>
            <a:endParaRPr lang="en-US" dirty="0" smtClean="0"/>
          </a:p>
          <a:p>
            <a:pPr>
              <a:buNone/>
            </a:pPr>
            <a:r>
              <a:rPr lang="en-US" dirty="0" smtClean="0"/>
              <a:t>In the below expression, we have taken the 'id' as an attribute and 'message' as a partial value. This will find 2 elements ('User-ID must not be blank' &amp; 'Password must not be blank') as its 'name' attribute begins with 'message'.</a:t>
            </a:r>
          </a:p>
          <a:p>
            <a:pPr>
              <a:buNone/>
            </a:pPr>
            <a:r>
              <a:rPr lang="en-US" dirty="0" err="1" smtClean="0"/>
              <a:t>Xpath</a:t>
            </a:r>
            <a:r>
              <a:rPr lang="en-US" dirty="0" smtClean="0"/>
              <a:t>=//*[contains(@</a:t>
            </a:r>
            <a:r>
              <a:rPr lang="en-US" dirty="0" err="1" smtClean="0"/>
              <a:t>id,'message</a:t>
            </a:r>
            <a:r>
              <a:rPr lang="en-US" dirty="0" smtClean="0"/>
              <a:t>')] </a:t>
            </a:r>
            <a:endParaRPr lang="en-US"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943600"/>
          </a:xfrm>
        </p:spPr>
        <p:txBody>
          <a:bodyPr/>
          <a:lstStyle/>
          <a:p>
            <a:pPr>
              <a:buNone/>
            </a:pPr>
            <a:r>
              <a:rPr lang="en-US" dirty="0" smtClean="0"/>
              <a:t>Ex: </a:t>
            </a:r>
          </a:p>
          <a:p>
            <a:pPr>
              <a:buNone/>
            </a:pPr>
            <a:r>
              <a:rPr lang="en-US" dirty="0" err="1" smtClean="0"/>
              <a:t>Xpath</a:t>
            </a:r>
            <a:r>
              <a:rPr lang="en-US" dirty="0" smtClean="0"/>
              <a:t>=//*[contains(text(),'here')] </a:t>
            </a:r>
            <a:r>
              <a:rPr lang="en-US" dirty="0" err="1" smtClean="0"/>
              <a:t>Xpath</a:t>
            </a:r>
            <a:r>
              <a:rPr lang="en-US" dirty="0" smtClean="0"/>
              <a:t>=//*[contains(@href,'guru99.com')]</a:t>
            </a:r>
            <a:endParaRPr lang="en-US" dirty="0"/>
          </a:p>
        </p:txBody>
      </p:sp>
      <p:pic>
        <p:nvPicPr>
          <p:cNvPr id="11266" name="Picture 2" descr="C:\Users\madhu\Desktop\032816_0758_XPathinSele6.png"/>
          <p:cNvPicPr>
            <a:picLocks noChangeAspect="1" noChangeArrowheads="1"/>
          </p:cNvPicPr>
          <p:nvPr/>
        </p:nvPicPr>
        <p:blipFill>
          <a:blip r:embed="rId2" cstate="print"/>
          <a:srcRect/>
          <a:stretch>
            <a:fillRect/>
          </a:stretch>
        </p:blipFill>
        <p:spPr bwMode="auto">
          <a:xfrm>
            <a:off x="533400" y="914400"/>
            <a:ext cx="7924800" cy="5105400"/>
          </a:xfrm>
          <a:prstGeom prst="rect">
            <a:avLst/>
          </a:prstGeom>
          <a:noFill/>
        </p:spPr>
      </p:pic>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867400"/>
          </a:xfrm>
        </p:spPr>
        <p:txBody>
          <a:bodyPr/>
          <a:lstStyle/>
          <a:p>
            <a:pPr>
              <a:buNone/>
            </a:pPr>
            <a:r>
              <a:rPr lang="en-US" dirty="0" smtClean="0"/>
              <a:t>Some more examples :</a:t>
            </a:r>
          </a:p>
          <a:p>
            <a:pPr>
              <a:buNone/>
            </a:pPr>
            <a:r>
              <a:rPr lang="en-US" dirty="0" err="1" smtClean="0"/>
              <a:t>Xpath</a:t>
            </a:r>
            <a:r>
              <a:rPr lang="en-US" dirty="0" smtClean="0"/>
              <a:t>=//*[contains(text(),'here')]</a:t>
            </a:r>
          </a:p>
          <a:p>
            <a:pPr>
              <a:buNone/>
            </a:pPr>
            <a:r>
              <a:rPr lang="en-US" dirty="0" err="1" smtClean="0"/>
              <a:t>Xpath</a:t>
            </a:r>
            <a:r>
              <a:rPr lang="en-US" dirty="0" smtClean="0"/>
              <a:t>=//*[contains(@href,'guru99.com')]</a:t>
            </a:r>
          </a:p>
          <a:p>
            <a:pPr>
              <a:buNone/>
            </a:pPr>
            <a:r>
              <a:rPr lang="en-US" dirty="0" err="1" smtClean="0"/>
              <a:t>Xpath</a:t>
            </a:r>
            <a:r>
              <a:rPr lang="en-US" dirty="0" smtClean="0"/>
              <a:t>=//*[contains(@</a:t>
            </a:r>
            <a:r>
              <a:rPr lang="en-US" dirty="0" err="1" smtClean="0"/>
              <a:t>type,'sub</a:t>
            </a:r>
            <a:r>
              <a:rPr lang="en-US" dirty="0" smtClean="0"/>
              <a:t>')]</a:t>
            </a:r>
          </a:p>
          <a:p>
            <a:pPr>
              <a:buNone/>
            </a:pPr>
            <a:r>
              <a:rPr lang="en-US" dirty="0" err="1" smtClean="0"/>
              <a:t>Xpath</a:t>
            </a:r>
            <a:r>
              <a:rPr lang="en-US" dirty="0" smtClean="0"/>
              <a:t>=.//*[contains(@</a:t>
            </a:r>
            <a:r>
              <a:rPr lang="en-US" dirty="0" err="1" smtClean="0"/>
              <a:t>name,'btn</a:t>
            </a:r>
            <a:r>
              <a:rPr lang="en-US" dirty="0" smtClean="0"/>
              <a:t>')]</a:t>
            </a:r>
          </a:p>
          <a:p>
            <a:pPr>
              <a:buNone/>
            </a:pPr>
            <a:endParaRPr lang="en-US" dirty="0" smtClean="0"/>
          </a:p>
          <a:p>
            <a:pPr>
              <a:buNone/>
            </a:pP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madhu\Desktop\locator1.png"/>
          <p:cNvPicPr>
            <a:picLocks noChangeAspect="1" noChangeArrowheads="1"/>
          </p:cNvPicPr>
          <p:nvPr/>
        </p:nvPicPr>
        <p:blipFill>
          <a:blip r:embed="rId2" cstate="print"/>
          <a:srcRect/>
          <a:stretch>
            <a:fillRect/>
          </a:stretch>
        </p:blipFill>
        <p:spPr bwMode="auto">
          <a:xfrm>
            <a:off x="1066800" y="3962400"/>
            <a:ext cx="5791200" cy="2895600"/>
          </a:xfrm>
          <a:prstGeom prst="rect">
            <a:avLst/>
          </a:prstGeom>
          <a:noFill/>
        </p:spPr>
      </p:pic>
      <p:sp>
        <p:nvSpPr>
          <p:cNvPr id="3" name="Content Placeholder 2"/>
          <p:cNvSpPr>
            <a:spLocks noGrp="1"/>
          </p:cNvSpPr>
          <p:nvPr>
            <p:ph idx="1"/>
          </p:nvPr>
        </p:nvSpPr>
        <p:spPr>
          <a:xfrm>
            <a:off x="457200" y="1143000"/>
            <a:ext cx="8229600" cy="2895600"/>
          </a:xfrm>
        </p:spPr>
        <p:txBody>
          <a:bodyPr>
            <a:normAutofit fontScale="92500" lnSpcReduction="10000"/>
          </a:bodyPr>
          <a:lstStyle/>
          <a:p>
            <a:pPr>
              <a:buNone/>
            </a:pPr>
            <a:endParaRPr lang="en-US" dirty="0" smtClean="0"/>
          </a:p>
          <a:p>
            <a:pPr>
              <a:buNone/>
            </a:pPr>
            <a:r>
              <a:rPr lang="en-US" dirty="0" smtClean="0"/>
              <a:t>In HTML page if we want to find any element by using  “Id” first we need to check whether  id is available or not for that particular  tag.</a:t>
            </a:r>
          </a:p>
          <a:p>
            <a:pPr>
              <a:buNone/>
            </a:pPr>
            <a:r>
              <a:rPr lang="en-US" dirty="0" smtClean="0"/>
              <a:t>IDs are the safest and fastest locator option and should always be the first choice even when there are multiple choices, It is like an Employee Number or Account which will be unique.</a:t>
            </a:r>
          </a:p>
          <a:p>
            <a:pPr>
              <a:buNone/>
            </a:pPr>
            <a:endParaRPr lang="en-US" dirty="0"/>
          </a:p>
        </p:txBody>
      </p:sp>
      <p:sp>
        <p:nvSpPr>
          <p:cNvPr id="5" name="Title 1"/>
          <p:cNvSpPr>
            <a:spLocks noGrp="1"/>
          </p:cNvSpPr>
          <p:nvPr>
            <p:ph type="title"/>
          </p:nvPr>
        </p:nvSpPr>
        <p:spPr>
          <a:xfrm>
            <a:off x="457200" y="152400"/>
            <a:ext cx="8229600" cy="990600"/>
          </a:xfrm>
        </p:spPr>
        <p:txBody>
          <a:bodyPr/>
          <a:lstStyle/>
          <a:p>
            <a:r>
              <a:rPr lang="en-US" dirty="0" smtClean="0"/>
              <a:t>By ID</a:t>
            </a:r>
            <a:endParaRPr lang="en-US"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914400"/>
          </a:xfrm>
        </p:spPr>
        <p:txBody>
          <a:bodyPr/>
          <a:lstStyle/>
          <a:p>
            <a:r>
              <a:rPr lang="en-US" dirty="0" smtClean="0"/>
              <a:t>Using OR and </a:t>
            </a:r>
            <a:r>
              <a:rPr lang="en-US" dirty="0" err="1" smtClean="0"/>
              <a:t>AND</a:t>
            </a:r>
            <a:endParaRPr lang="en-US" dirty="0"/>
          </a:p>
        </p:txBody>
      </p:sp>
      <p:sp>
        <p:nvSpPr>
          <p:cNvPr id="3" name="Content Placeholder 2"/>
          <p:cNvSpPr>
            <a:spLocks noGrp="1"/>
          </p:cNvSpPr>
          <p:nvPr>
            <p:ph idx="1"/>
          </p:nvPr>
        </p:nvSpPr>
        <p:spPr>
          <a:xfrm>
            <a:off x="457200" y="1447800"/>
            <a:ext cx="8229600" cy="4876800"/>
          </a:xfrm>
        </p:spPr>
        <p:txBody>
          <a:bodyPr/>
          <a:lstStyle/>
          <a:p>
            <a:pPr>
              <a:buNone/>
            </a:pPr>
            <a:r>
              <a:rPr lang="en-US" dirty="0" smtClean="0"/>
              <a:t>In OR expression, two conditions are used, whether 1st condition OR 2nd condition should be true. It is also applicable if any one condition is true or maybe both. Means any one condition should be true to find the element.</a:t>
            </a:r>
          </a:p>
          <a:p>
            <a:pPr>
              <a:buNone/>
            </a:pPr>
            <a:endParaRPr lang="en-US" dirty="0" smtClean="0"/>
          </a:p>
          <a:p>
            <a:pPr>
              <a:buNone/>
            </a:pPr>
            <a:r>
              <a:rPr lang="en-US" dirty="0" err="1" smtClean="0"/>
              <a:t>Xpath</a:t>
            </a:r>
            <a:r>
              <a:rPr lang="en-US" dirty="0" smtClean="0"/>
              <a:t>=//*[@type='submit' OR @name='</a:t>
            </a:r>
            <a:r>
              <a:rPr lang="en-US" dirty="0" err="1" smtClean="0"/>
              <a:t>btnReset</a:t>
            </a:r>
            <a:r>
              <a:rPr lang="en-US" dirty="0" smtClean="0"/>
              <a:t>']</a:t>
            </a:r>
          </a:p>
          <a:p>
            <a:pPr>
              <a:buNone/>
            </a:pPr>
            <a:endParaRPr lang="en-US" dirty="0" smtClean="0"/>
          </a:p>
          <a:p>
            <a:pPr>
              <a:buNone/>
            </a:pPr>
            <a:r>
              <a:rPr lang="en-US" dirty="0" smtClean="0"/>
              <a:t>In AND expression, two conditions are used, both conditions should be true to find the element. It fails to find element if any one condition is false.</a:t>
            </a:r>
          </a:p>
          <a:p>
            <a:pPr>
              <a:buNone/>
            </a:pPr>
            <a:endParaRPr lang="en-US"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715000"/>
          </a:xfrm>
        </p:spPr>
        <p:txBody>
          <a:bodyPr/>
          <a:lstStyle/>
          <a:p>
            <a:pPr>
              <a:buNone/>
            </a:pPr>
            <a:r>
              <a:rPr lang="en-US" dirty="0" err="1" smtClean="0"/>
              <a:t>Xpath</a:t>
            </a:r>
            <a:r>
              <a:rPr lang="en-US" dirty="0" smtClean="0"/>
              <a:t>=//input[@type='submit' AND @name='</a:t>
            </a:r>
            <a:r>
              <a:rPr lang="en-US" dirty="0" err="1" smtClean="0"/>
              <a:t>btnLogin</a:t>
            </a:r>
            <a:r>
              <a:rPr lang="en-US" dirty="0" smtClean="0"/>
              <a:t>']</a:t>
            </a:r>
          </a:p>
          <a:p>
            <a:pPr>
              <a:buNone/>
            </a:pPr>
            <a:endParaRPr lang="en-US" dirty="0" smtClean="0"/>
          </a:p>
          <a:p>
            <a:pPr>
              <a:buNone/>
            </a:pPr>
            <a:endParaRPr lang="en-US" dirty="0"/>
          </a:p>
        </p:txBody>
      </p:sp>
      <p:pic>
        <p:nvPicPr>
          <p:cNvPr id="12290" name="Picture 2" descr="C:\Users\madhu\Desktop\032816_0758_XPathinSele8.png"/>
          <p:cNvPicPr>
            <a:picLocks noChangeAspect="1" noChangeArrowheads="1"/>
          </p:cNvPicPr>
          <p:nvPr/>
        </p:nvPicPr>
        <p:blipFill>
          <a:blip r:embed="rId2" cstate="print"/>
          <a:srcRect/>
          <a:stretch>
            <a:fillRect/>
          </a:stretch>
        </p:blipFill>
        <p:spPr bwMode="auto">
          <a:xfrm>
            <a:off x="838200" y="1600200"/>
            <a:ext cx="7467600" cy="4648200"/>
          </a:xfrm>
          <a:prstGeom prst="rect">
            <a:avLst/>
          </a:prstGeom>
          <a:noFill/>
        </p:spPr>
      </p:pic>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lstStyle/>
          <a:p>
            <a:r>
              <a:rPr lang="en-US" dirty="0" smtClean="0"/>
              <a:t>Start-with function</a:t>
            </a:r>
            <a:endParaRPr lang="en-US" dirty="0"/>
          </a:p>
        </p:txBody>
      </p:sp>
      <p:sp>
        <p:nvSpPr>
          <p:cNvPr id="3" name="Content Placeholder 2"/>
          <p:cNvSpPr>
            <a:spLocks noGrp="1"/>
          </p:cNvSpPr>
          <p:nvPr>
            <p:ph idx="1"/>
          </p:nvPr>
        </p:nvSpPr>
        <p:spPr>
          <a:xfrm>
            <a:off x="457200" y="1295400"/>
            <a:ext cx="8229600" cy="5334000"/>
          </a:xfrm>
        </p:spPr>
        <p:txBody>
          <a:bodyPr>
            <a:normAutofit lnSpcReduction="10000"/>
          </a:bodyPr>
          <a:lstStyle/>
          <a:p>
            <a:pPr>
              <a:buNone/>
            </a:pPr>
            <a:r>
              <a:rPr lang="en-US" dirty="0" smtClean="0"/>
              <a:t>Start-with function finds the element whose attribute value changes on refresh or any operation on the webpage.</a:t>
            </a:r>
            <a:r>
              <a:rPr lang="en-US" b="1" dirty="0" smtClean="0"/>
              <a:t> </a:t>
            </a:r>
            <a:r>
              <a:rPr lang="en-US" dirty="0" smtClean="0"/>
              <a:t>In this expression, match the starting text of the attribute is used to find the element whose attribute changes dynamically. You can also find the element whose attribute value is static (not changes).</a:t>
            </a:r>
          </a:p>
          <a:p>
            <a:pPr>
              <a:buNone/>
            </a:pPr>
            <a:r>
              <a:rPr lang="en-US" dirty="0" smtClean="0"/>
              <a:t>For ex-: Suppose the ID of particular element changes dynamically like: </a:t>
            </a:r>
          </a:p>
          <a:p>
            <a:r>
              <a:rPr lang="da-DK" dirty="0" smtClean="0"/>
              <a:t>Id=" message12" </a:t>
            </a:r>
          </a:p>
          <a:p>
            <a:r>
              <a:rPr lang="da-DK" dirty="0" smtClean="0"/>
              <a:t>Id=" message345" </a:t>
            </a:r>
          </a:p>
          <a:p>
            <a:r>
              <a:rPr lang="da-DK" dirty="0" smtClean="0"/>
              <a:t>Id=" message8769" </a:t>
            </a:r>
          </a:p>
          <a:p>
            <a:pPr>
              <a:buNone/>
            </a:pPr>
            <a:r>
              <a:rPr lang="en-US" dirty="0" smtClean="0"/>
              <a:t>and so on.. but the initial text is same. In this case, we use Start-with expression.</a:t>
            </a:r>
            <a:endParaRPr lang="da-DK" dirty="0" smtClean="0"/>
          </a:p>
          <a:p>
            <a:pPr>
              <a:buNone/>
            </a:pPr>
            <a:endParaRPr lang="en-US"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867400"/>
          </a:xfrm>
        </p:spPr>
        <p:txBody>
          <a:bodyPr/>
          <a:lstStyle/>
          <a:p>
            <a:pPr>
              <a:buNone/>
            </a:pPr>
            <a:r>
              <a:rPr lang="en-US" dirty="0" err="1" smtClean="0"/>
              <a:t>Xpath</a:t>
            </a:r>
            <a:r>
              <a:rPr lang="en-US" dirty="0" smtClean="0"/>
              <a:t>=//label[starts-with(@</a:t>
            </a:r>
            <a:r>
              <a:rPr lang="en-US" dirty="0" err="1" smtClean="0"/>
              <a:t>id,'message</a:t>
            </a:r>
            <a:r>
              <a:rPr lang="en-US" dirty="0" smtClean="0"/>
              <a:t>')]</a:t>
            </a:r>
          </a:p>
          <a:p>
            <a:pPr>
              <a:buNone/>
            </a:pPr>
            <a:endParaRPr lang="en-US" dirty="0"/>
          </a:p>
        </p:txBody>
      </p:sp>
      <p:pic>
        <p:nvPicPr>
          <p:cNvPr id="13314" name="Picture 2" descr="C:\Users\madhu\Desktop\032816_0758_XPathinSele10.png"/>
          <p:cNvPicPr>
            <a:picLocks noChangeAspect="1" noChangeArrowheads="1"/>
          </p:cNvPicPr>
          <p:nvPr/>
        </p:nvPicPr>
        <p:blipFill>
          <a:blip r:embed="rId2" cstate="print"/>
          <a:srcRect/>
          <a:stretch>
            <a:fillRect/>
          </a:stretch>
        </p:blipFill>
        <p:spPr bwMode="auto">
          <a:xfrm>
            <a:off x="304800" y="1447800"/>
            <a:ext cx="8382000" cy="4391025"/>
          </a:xfrm>
          <a:prstGeom prst="rect">
            <a:avLst/>
          </a:prstGeom>
          <a:noFill/>
        </p:spPr>
      </p:pic>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90600"/>
          </a:xfrm>
        </p:spPr>
        <p:txBody>
          <a:bodyPr/>
          <a:lstStyle/>
          <a:p>
            <a:r>
              <a:rPr lang="en-US" dirty="0" smtClean="0"/>
              <a:t>Text()</a:t>
            </a:r>
            <a:endParaRPr lang="en-US" dirty="0"/>
          </a:p>
        </p:txBody>
      </p:sp>
      <p:sp>
        <p:nvSpPr>
          <p:cNvPr id="3" name="Content Placeholder 2"/>
          <p:cNvSpPr>
            <a:spLocks noGrp="1"/>
          </p:cNvSpPr>
          <p:nvPr>
            <p:ph idx="1"/>
          </p:nvPr>
        </p:nvSpPr>
        <p:spPr>
          <a:xfrm>
            <a:off x="457200" y="1066800"/>
            <a:ext cx="8229600" cy="5257800"/>
          </a:xfrm>
        </p:spPr>
        <p:txBody>
          <a:bodyPr/>
          <a:lstStyle/>
          <a:p>
            <a:pPr>
              <a:buNone/>
            </a:pPr>
            <a:r>
              <a:rPr lang="en-US" dirty="0" smtClean="0"/>
              <a:t>In this expression, with text function, we find the element with exact text match as shown below. In our case, we find the element with text "</a:t>
            </a:r>
            <a:r>
              <a:rPr lang="en-US" dirty="0" err="1" smtClean="0"/>
              <a:t>UserID</a:t>
            </a:r>
            <a:r>
              <a:rPr lang="en-US" dirty="0" smtClean="0"/>
              <a:t>“</a:t>
            </a:r>
          </a:p>
          <a:p>
            <a:pPr>
              <a:buNone/>
            </a:pPr>
            <a:r>
              <a:rPr lang="en-US" dirty="0" err="1" smtClean="0"/>
              <a:t>Xpath</a:t>
            </a:r>
            <a:r>
              <a:rPr lang="en-US" dirty="0" smtClean="0"/>
              <a:t>=//td[text()='</a:t>
            </a:r>
            <a:r>
              <a:rPr lang="en-US" dirty="0" err="1" smtClean="0"/>
              <a:t>UserID</a:t>
            </a:r>
            <a:r>
              <a:rPr lang="en-US" dirty="0" smtClean="0"/>
              <a:t>'] </a:t>
            </a:r>
          </a:p>
          <a:p>
            <a:pPr>
              <a:buNone/>
            </a:pPr>
            <a:endParaRPr lang="en-US" dirty="0"/>
          </a:p>
        </p:txBody>
      </p:sp>
      <p:pic>
        <p:nvPicPr>
          <p:cNvPr id="14338" name="Picture 2" descr="C:\Users\madhu\Desktop\032816_0758_XPathinSele11.png"/>
          <p:cNvPicPr>
            <a:picLocks noChangeAspect="1" noChangeArrowheads="1"/>
          </p:cNvPicPr>
          <p:nvPr/>
        </p:nvPicPr>
        <p:blipFill>
          <a:blip r:embed="rId2" cstate="print"/>
          <a:srcRect/>
          <a:stretch>
            <a:fillRect/>
          </a:stretch>
        </p:blipFill>
        <p:spPr bwMode="auto">
          <a:xfrm>
            <a:off x="685801" y="2971799"/>
            <a:ext cx="7620000" cy="3505201"/>
          </a:xfrm>
          <a:prstGeom prst="rect">
            <a:avLst/>
          </a:prstGeom>
          <a:noFill/>
        </p:spPr>
      </p:pic>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685800"/>
          </a:xfrm>
        </p:spPr>
        <p:txBody>
          <a:bodyPr>
            <a:normAutofit fontScale="90000"/>
          </a:bodyPr>
          <a:lstStyle/>
          <a:p>
            <a:r>
              <a:rPr lang="en-US" dirty="0" err="1" smtClean="0"/>
              <a:t>XPath</a:t>
            </a:r>
            <a:r>
              <a:rPr lang="en-US" dirty="0" smtClean="0"/>
              <a:t> axes methods</a:t>
            </a:r>
            <a:endParaRPr lang="en-US" dirty="0"/>
          </a:p>
        </p:txBody>
      </p:sp>
      <p:sp>
        <p:nvSpPr>
          <p:cNvPr id="3" name="Content Placeholder 2"/>
          <p:cNvSpPr>
            <a:spLocks noGrp="1"/>
          </p:cNvSpPr>
          <p:nvPr>
            <p:ph idx="1"/>
          </p:nvPr>
        </p:nvSpPr>
        <p:spPr>
          <a:xfrm>
            <a:off x="457200" y="990600"/>
            <a:ext cx="8229600" cy="5334000"/>
          </a:xfrm>
        </p:spPr>
        <p:txBody>
          <a:bodyPr/>
          <a:lstStyle/>
          <a:p>
            <a:pPr>
              <a:buNone/>
            </a:pPr>
            <a:r>
              <a:rPr lang="en-US" dirty="0" smtClean="0"/>
              <a:t>These </a:t>
            </a:r>
            <a:r>
              <a:rPr lang="en-US" dirty="0" err="1" smtClean="0"/>
              <a:t>XPath</a:t>
            </a:r>
            <a:r>
              <a:rPr lang="en-US" dirty="0" smtClean="0"/>
              <a:t> axes methods are used to find the complex or dynamic elements. Below we will see some of these methods.</a:t>
            </a:r>
          </a:p>
          <a:p>
            <a:pPr marL="514350" indent="-514350">
              <a:buAutoNum type="alphaLcParenR"/>
            </a:pPr>
            <a:r>
              <a:rPr lang="en-US" dirty="0" smtClean="0"/>
              <a:t>Following:</a:t>
            </a:r>
          </a:p>
          <a:p>
            <a:pPr marL="514350" indent="-514350">
              <a:buNone/>
            </a:pPr>
            <a:r>
              <a:rPr lang="en-US" dirty="0" smtClean="0"/>
              <a:t>Selects all elements in the document of the current node( ) [ </a:t>
            </a:r>
            <a:r>
              <a:rPr lang="en-US" dirty="0" err="1" smtClean="0"/>
              <a:t>UserID</a:t>
            </a:r>
            <a:r>
              <a:rPr lang="en-US" dirty="0" smtClean="0"/>
              <a:t> input box is the current node] as shown in the below screen.</a:t>
            </a:r>
          </a:p>
          <a:p>
            <a:pPr marL="514350" indent="-514350">
              <a:buNone/>
            </a:pPr>
            <a:r>
              <a:rPr lang="en-US" dirty="0" err="1" smtClean="0"/>
              <a:t>Xpath</a:t>
            </a:r>
            <a:r>
              <a:rPr lang="en-US" dirty="0" smtClean="0"/>
              <a:t>=//*[@type='text']//following::input</a:t>
            </a:r>
          </a:p>
          <a:p>
            <a:pPr marL="514350" indent="-514350">
              <a:buNone/>
            </a:pPr>
            <a:endParaRPr lang="en-US" dirty="0" smtClean="0"/>
          </a:p>
          <a:p>
            <a:pPr marL="514350" indent="-514350">
              <a:buNone/>
            </a:pPr>
            <a:endParaRPr lang="en-US" dirty="0" smtClean="0"/>
          </a:p>
        </p:txBody>
      </p:sp>
      <p:pic>
        <p:nvPicPr>
          <p:cNvPr id="15362" name="Picture 2" descr="C:\Users\madhu\Desktop\032816_0758_XPathinSele12.png"/>
          <p:cNvPicPr>
            <a:picLocks noChangeAspect="1" noChangeArrowheads="1"/>
          </p:cNvPicPr>
          <p:nvPr/>
        </p:nvPicPr>
        <p:blipFill>
          <a:blip r:embed="rId2" cstate="print"/>
          <a:srcRect/>
          <a:stretch>
            <a:fillRect/>
          </a:stretch>
        </p:blipFill>
        <p:spPr bwMode="auto">
          <a:xfrm>
            <a:off x="914400" y="4419600"/>
            <a:ext cx="6858000" cy="2259013"/>
          </a:xfrm>
          <a:prstGeom prst="rect">
            <a:avLst/>
          </a:prstGeom>
          <a:noFill/>
        </p:spPr>
      </p:pic>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idx="1"/>
          </p:nvPr>
        </p:nvSpPr>
        <p:spPr>
          <a:xfrm>
            <a:off x="457200" y="228600"/>
            <a:ext cx="8229600" cy="6477000"/>
          </a:xfrm>
        </p:spPr>
        <p:txBody>
          <a:bodyPr/>
          <a:lstStyle/>
          <a:p>
            <a:r>
              <a:rPr lang="en-US" dirty="0" smtClean="0"/>
              <a:t>There are 3 "input" nodes matching by using "following" axis- password, login and reset button. If you want to focus on any particular element then you can use the below </a:t>
            </a:r>
            <a:r>
              <a:rPr lang="en-US" dirty="0" err="1" smtClean="0"/>
              <a:t>XPath</a:t>
            </a:r>
            <a:r>
              <a:rPr lang="en-US" dirty="0" smtClean="0"/>
              <a:t> method: </a:t>
            </a:r>
          </a:p>
          <a:p>
            <a:r>
              <a:rPr lang="en-US" dirty="0" err="1" smtClean="0"/>
              <a:t>Xpath</a:t>
            </a:r>
            <a:r>
              <a:rPr lang="en-US" dirty="0" smtClean="0"/>
              <a:t>=//*[@type='text']//following::input[1]You can change the </a:t>
            </a:r>
            <a:r>
              <a:rPr lang="en-US" dirty="0" err="1" smtClean="0"/>
              <a:t>XPath</a:t>
            </a:r>
            <a:r>
              <a:rPr lang="en-US" dirty="0" smtClean="0"/>
              <a:t> according to the requirement by putting [1],[2]…………and so on. </a:t>
            </a:r>
          </a:p>
          <a:p>
            <a:pPr>
              <a:buNone/>
            </a:pPr>
            <a:endParaRPr lang="en-US" dirty="0" smtClean="0"/>
          </a:p>
          <a:p>
            <a:pPr>
              <a:buNone/>
            </a:pPr>
            <a:r>
              <a:rPr lang="en-US" dirty="0" smtClean="0">
                <a:solidFill>
                  <a:schemeClr val="accent3"/>
                </a:solidFill>
              </a:rPr>
              <a:t>b) </a:t>
            </a:r>
            <a:r>
              <a:rPr lang="en-US" dirty="0" smtClean="0"/>
              <a:t>Ancestor</a:t>
            </a:r>
          </a:p>
          <a:p>
            <a:pPr>
              <a:buNone/>
            </a:pPr>
            <a:r>
              <a:rPr lang="en-US" dirty="0" err="1" smtClean="0"/>
              <a:t>Xpath</a:t>
            </a:r>
            <a:r>
              <a:rPr lang="en-US" dirty="0" smtClean="0"/>
              <a:t>=//*[text()='Enterprise Testing']//ancestor::div</a:t>
            </a:r>
          </a:p>
          <a:p>
            <a:pPr>
              <a:buNone/>
            </a:pPr>
            <a:r>
              <a:rPr lang="en-US" dirty="0" smtClean="0">
                <a:solidFill>
                  <a:schemeClr val="accent3"/>
                </a:solidFill>
              </a:rPr>
              <a:t>c) </a:t>
            </a:r>
            <a:r>
              <a:rPr lang="en-US" dirty="0" smtClean="0"/>
              <a:t>Child</a:t>
            </a:r>
          </a:p>
          <a:p>
            <a:pPr>
              <a:buNone/>
            </a:pPr>
            <a:r>
              <a:rPr lang="en-US" dirty="0" err="1" smtClean="0"/>
              <a:t>Xpath</a:t>
            </a:r>
            <a:r>
              <a:rPr lang="en-US" dirty="0" smtClean="0"/>
              <a:t>=//*[@id='</a:t>
            </a:r>
            <a:r>
              <a:rPr lang="en-US" dirty="0" err="1" smtClean="0"/>
              <a:t>java_technologies</a:t>
            </a:r>
            <a:r>
              <a:rPr lang="en-US" dirty="0" smtClean="0"/>
              <a:t>']/child::</a:t>
            </a:r>
            <a:r>
              <a:rPr lang="en-US" dirty="0" err="1" smtClean="0"/>
              <a:t>li</a:t>
            </a:r>
            <a:endParaRPr lang="en-US" dirty="0" smtClean="0"/>
          </a:p>
          <a:p>
            <a:pPr>
              <a:buNone/>
            </a:pPr>
            <a:r>
              <a:rPr lang="en-US" dirty="0" smtClean="0">
                <a:solidFill>
                  <a:schemeClr val="accent3"/>
                </a:solidFill>
              </a:rPr>
              <a:t>d) </a:t>
            </a:r>
            <a:r>
              <a:rPr lang="en-US" dirty="0" smtClean="0"/>
              <a:t>Preceding</a:t>
            </a:r>
          </a:p>
          <a:p>
            <a:pPr>
              <a:buNone/>
            </a:pPr>
            <a:r>
              <a:rPr lang="en-US" dirty="0" err="1" smtClean="0"/>
              <a:t>Xpath</a:t>
            </a:r>
            <a:r>
              <a:rPr lang="en-US" dirty="0" smtClean="0"/>
              <a:t>=//*[@type='submit']//preceding::input</a:t>
            </a:r>
          </a:p>
          <a:p>
            <a:pPr>
              <a:buNone/>
            </a:pPr>
            <a:endParaRPr lang="en-US"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762000"/>
          </a:xfrm>
        </p:spPr>
        <p:txBody>
          <a:bodyPr>
            <a:normAutofit fontScale="90000"/>
          </a:bodyPr>
          <a:lstStyle/>
          <a:p>
            <a:r>
              <a:rPr lang="en-US" dirty="0" smtClean="0"/>
              <a:t>Dynamic </a:t>
            </a:r>
            <a:r>
              <a:rPr lang="en-US" dirty="0" err="1" smtClean="0"/>
              <a:t>CssSelectors</a:t>
            </a:r>
            <a:endParaRPr lang="en-US" dirty="0"/>
          </a:p>
        </p:txBody>
      </p:sp>
      <p:sp>
        <p:nvSpPr>
          <p:cNvPr id="3" name="Content Placeholder 2"/>
          <p:cNvSpPr>
            <a:spLocks noGrp="1"/>
          </p:cNvSpPr>
          <p:nvPr>
            <p:ph idx="1"/>
          </p:nvPr>
        </p:nvSpPr>
        <p:spPr>
          <a:xfrm>
            <a:off x="457200" y="1143000"/>
            <a:ext cx="8229600" cy="5181600"/>
          </a:xfrm>
        </p:spPr>
        <p:txBody>
          <a:bodyPr/>
          <a:lstStyle/>
          <a:p>
            <a:pPr>
              <a:buNone/>
            </a:pPr>
            <a:r>
              <a:rPr lang="en-US" dirty="0" smtClean="0"/>
              <a:t>In terms of performance, CSS perform well as compared to </a:t>
            </a:r>
            <a:r>
              <a:rPr lang="en-US" dirty="0" smtClean="0">
                <a:hlinkClick r:id="rId2"/>
              </a:rPr>
              <a:t>XPATH </a:t>
            </a:r>
            <a:r>
              <a:rPr lang="en-US" dirty="0" smtClean="0"/>
              <a:t> and CSS will not change based on browsers, that is it will behave same in all browsers but </a:t>
            </a:r>
            <a:r>
              <a:rPr lang="en-US" dirty="0" err="1" smtClean="0"/>
              <a:t>xpath</a:t>
            </a:r>
            <a:r>
              <a:rPr lang="en-US" dirty="0" smtClean="0"/>
              <a:t> will behave differently in IE browser.</a:t>
            </a:r>
          </a:p>
          <a:p>
            <a:pPr>
              <a:buNone/>
            </a:pPr>
            <a:r>
              <a:rPr lang="en-US" dirty="0" smtClean="0"/>
              <a:t>Please find the below table which will give you brief introduction about different ways to write CSS in Selenium.</a:t>
            </a:r>
          </a:p>
          <a:p>
            <a:pPr>
              <a:buNone/>
            </a:pPr>
            <a:endParaRPr lang="en-US" dirty="0"/>
          </a:p>
        </p:txBody>
      </p:sp>
      <p:pic>
        <p:nvPicPr>
          <p:cNvPr id="16386" name="Picture 2" descr="C:\Users\madhu\Desktop\Css-Selector-Table.png"/>
          <p:cNvPicPr>
            <a:picLocks noChangeAspect="1" noChangeArrowheads="1"/>
          </p:cNvPicPr>
          <p:nvPr/>
        </p:nvPicPr>
        <p:blipFill>
          <a:blip r:embed="rId3" cstate="print"/>
          <a:srcRect/>
          <a:stretch>
            <a:fillRect/>
          </a:stretch>
        </p:blipFill>
        <p:spPr bwMode="auto">
          <a:xfrm>
            <a:off x="685800" y="4086225"/>
            <a:ext cx="7315201" cy="2771775"/>
          </a:xfrm>
          <a:prstGeom prst="rect">
            <a:avLst/>
          </a:prstGeom>
          <a:noFill/>
        </p:spPr>
      </p:pic>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066800"/>
          </a:xfrm>
        </p:spPr>
        <p:txBody>
          <a:bodyPr>
            <a:normAutofit fontScale="90000"/>
          </a:bodyPr>
          <a:lstStyle/>
          <a:p>
            <a:r>
              <a:rPr lang="en-US" dirty="0" smtClean="0"/>
              <a:t>Find CSS using id and Class name</a:t>
            </a:r>
            <a:r>
              <a:rPr lang="en-US" b="1" dirty="0" smtClean="0"/>
              <a:t/>
            </a:r>
            <a:br>
              <a:rPr lang="en-US" b="1" dirty="0" smtClean="0"/>
            </a:br>
            <a:endParaRPr lang="en-US" dirty="0"/>
          </a:p>
        </p:txBody>
      </p:sp>
      <p:sp>
        <p:nvSpPr>
          <p:cNvPr id="3" name="Content Placeholder 2"/>
          <p:cNvSpPr>
            <a:spLocks noGrp="1"/>
          </p:cNvSpPr>
          <p:nvPr>
            <p:ph idx="1"/>
          </p:nvPr>
        </p:nvSpPr>
        <p:spPr>
          <a:xfrm>
            <a:off x="457200" y="762000"/>
            <a:ext cx="8686800" cy="6096000"/>
          </a:xfrm>
        </p:spPr>
        <p:txBody>
          <a:bodyPr/>
          <a:lstStyle/>
          <a:p>
            <a:pPr>
              <a:buNone/>
            </a:pPr>
            <a:r>
              <a:rPr lang="en-US" dirty="0" smtClean="0"/>
              <a:t>Id: we can find element by using Id and class name like below example</a:t>
            </a:r>
          </a:p>
          <a:p>
            <a:pPr>
              <a:buNone/>
            </a:pPr>
            <a:r>
              <a:rPr lang="en-US" dirty="0" smtClean="0"/>
              <a:t>Syntax using ID</a:t>
            </a:r>
          </a:p>
          <a:p>
            <a:pPr>
              <a:buNone/>
            </a:pPr>
            <a:r>
              <a:rPr lang="en-US" dirty="0" smtClean="0"/>
              <a:t> </a:t>
            </a:r>
            <a:r>
              <a:rPr lang="en-US" dirty="0" err="1" smtClean="0"/>
              <a:t>tagname#id</a:t>
            </a:r>
            <a:r>
              <a:rPr lang="en-US" dirty="0" smtClean="0"/>
              <a:t> </a:t>
            </a:r>
          </a:p>
          <a:p>
            <a:pPr>
              <a:buNone/>
            </a:pPr>
            <a:r>
              <a:rPr lang="en-US" dirty="0" smtClean="0"/>
              <a:t> Syntax using </a:t>
            </a:r>
            <a:r>
              <a:rPr lang="en-US" dirty="0" err="1" smtClean="0"/>
              <a:t>Classname</a:t>
            </a:r>
            <a:endParaRPr lang="en-US" dirty="0" smtClean="0"/>
          </a:p>
          <a:p>
            <a:pPr>
              <a:buNone/>
            </a:pPr>
            <a:r>
              <a:rPr lang="en-US" dirty="0" smtClean="0"/>
              <a:t> </a:t>
            </a:r>
            <a:r>
              <a:rPr lang="en-US" dirty="0" err="1" smtClean="0"/>
              <a:t>tagname.classname</a:t>
            </a:r>
            <a:endParaRPr lang="en-US" dirty="0" smtClean="0"/>
          </a:p>
          <a:p>
            <a:pPr>
              <a:buNone/>
            </a:pPr>
            <a:endParaRPr lang="en-US" i="1" dirty="0" smtClean="0"/>
          </a:p>
          <a:p>
            <a:pPr>
              <a:buNone/>
            </a:pPr>
            <a:endParaRPr lang="en-US" i="1" dirty="0" smtClean="0"/>
          </a:p>
          <a:p>
            <a:pPr>
              <a:buNone/>
            </a:pPr>
            <a:endParaRPr lang="en-US" dirty="0"/>
          </a:p>
        </p:txBody>
      </p:sp>
      <p:pic>
        <p:nvPicPr>
          <p:cNvPr id="17410" name="Picture 2" descr="C:\Users\madhu\Desktop\Selenium_Css_Id_attribute.jpg"/>
          <p:cNvPicPr>
            <a:picLocks noChangeAspect="1" noChangeArrowheads="1"/>
          </p:cNvPicPr>
          <p:nvPr/>
        </p:nvPicPr>
        <p:blipFill>
          <a:blip r:embed="rId2" cstate="print"/>
          <a:srcRect/>
          <a:stretch>
            <a:fillRect/>
          </a:stretch>
        </p:blipFill>
        <p:spPr bwMode="auto">
          <a:xfrm>
            <a:off x="381000" y="3189758"/>
            <a:ext cx="8534401" cy="3430117"/>
          </a:xfrm>
          <a:prstGeom prst="rect">
            <a:avLst/>
          </a:prstGeom>
          <a:noFill/>
        </p:spPr>
      </p:pic>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04800"/>
            <a:ext cx="9144000" cy="6553200"/>
          </a:xfrm>
        </p:spPr>
        <p:txBody>
          <a:bodyPr/>
          <a:lstStyle/>
          <a:p>
            <a:pPr>
              <a:buNone/>
            </a:pPr>
            <a:r>
              <a:rPr lang="en-US" dirty="0" smtClean="0"/>
              <a:t>Ex:</a:t>
            </a:r>
            <a:endParaRPr lang="en-US" dirty="0"/>
          </a:p>
        </p:txBody>
      </p:sp>
      <p:pic>
        <p:nvPicPr>
          <p:cNvPr id="18434" name="Picture 2" descr="C:\Users\madhu\Desktop\Selenium_Css_Class_attribute.jpg"/>
          <p:cNvPicPr>
            <a:picLocks noChangeAspect="1" noChangeArrowheads="1"/>
          </p:cNvPicPr>
          <p:nvPr/>
        </p:nvPicPr>
        <p:blipFill>
          <a:blip r:embed="rId2" cstate="print"/>
          <a:srcRect/>
          <a:stretch>
            <a:fillRect/>
          </a:stretch>
        </p:blipFill>
        <p:spPr bwMode="auto">
          <a:xfrm>
            <a:off x="0" y="685800"/>
            <a:ext cx="9144000" cy="5527477"/>
          </a:xfrm>
          <a:prstGeom prst="rect">
            <a:avLst/>
          </a:prstGeom>
          <a:noFill/>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By </a:t>
            </a:r>
            <a:r>
              <a:rPr lang="en-US" dirty="0" err="1" smtClean="0"/>
              <a:t>ClassName</a:t>
            </a:r>
            <a:endParaRPr lang="en-US" dirty="0"/>
          </a:p>
        </p:txBody>
      </p:sp>
      <p:sp>
        <p:nvSpPr>
          <p:cNvPr id="3" name="Content Placeholder 2"/>
          <p:cNvSpPr>
            <a:spLocks noGrp="1"/>
          </p:cNvSpPr>
          <p:nvPr>
            <p:ph idx="1"/>
          </p:nvPr>
        </p:nvSpPr>
        <p:spPr/>
        <p:txBody>
          <a:bodyPr/>
          <a:lstStyle/>
          <a:p>
            <a:pPr>
              <a:buNone/>
            </a:pPr>
            <a:r>
              <a:rPr lang="en-US" dirty="0" smtClean="0"/>
              <a:t>There may be multiple elements with the same name, if we just use </a:t>
            </a:r>
            <a:r>
              <a:rPr lang="en-US" dirty="0" err="1" smtClean="0"/>
              <a:t>findElementByClassName,m</a:t>
            </a:r>
            <a:r>
              <a:rPr lang="en-US" dirty="0" smtClean="0"/>
              <a:t> make sure it is only one. If not the you need to extend using the </a:t>
            </a:r>
            <a:r>
              <a:rPr lang="en-US" dirty="0" err="1" smtClean="0"/>
              <a:t>classname</a:t>
            </a:r>
            <a:r>
              <a:rPr lang="en-US" dirty="0" smtClean="0"/>
              <a:t> and its sub elements.</a:t>
            </a:r>
          </a:p>
          <a:p>
            <a:pPr>
              <a:buNone/>
            </a:pPr>
            <a:r>
              <a:rPr lang="en-US" dirty="0" smtClean="0"/>
              <a:t>Ex:</a:t>
            </a:r>
          </a:p>
          <a:p>
            <a:pPr>
              <a:buNone/>
            </a:pPr>
            <a:r>
              <a:rPr lang="en-US" dirty="0" err="1" smtClean="0"/>
              <a:t>WebElement</a:t>
            </a:r>
            <a:r>
              <a:rPr lang="en-US" dirty="0" smtClean="0"/>
              <a:t> </a:t>
            </a:r>
            <a:r>
              <a:rPr lang="en-US" dirty="0" err="1" smtClean="0"/>
              <a:t>classtest</a:t>
            </a:r>
            <a:r>
              <a:rPr lang="en-US" dirty="0" smtClean="0"/>
              <a:t> =</a:t>
            </a:r>
            <a:r>
              <a:rPr lang="en-US" dirty="0" err="1" smtClean="0"/>
              <a:t>driver.findElement</a:t>
            </a:r>
            <a:r>
              <a:rPr lang="en-US" dirty="0" smtClean="0"/>
              <a:t>(</a:t>
            </a:r>
            <a:r>
              <a:rPr lang="en-US" dirty="0" err="1" smtClean="0"/>
              <a:t>By.className</a:t>
            </a:r>
            <a:r>
              <a:rPr lang="en-US" dirty="0" smtClean="0"/>
              <a:t>(“sample”));</a:t>
            </a:r>
            <a:endParaRPr lang="en-US"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990600"/>
          </a:xfrm>
        </p:spPr>
        <p:txBody>
          <a:bodyPr>
            <a:normAutofit fontScale="90000"/>
          </a:bodyPr>
          <a:lstStyle/>
          <a:p>
            <a:r>
              <a:rPr lang="en-US" dirty="0" smtClean="0"/>
              <a:t>Find CSS using contains</a:t>
            </a:r>
            <a:r>
              <a:rPr lang="en-US" b="1" dirty="0" smtClean="0"/>
              <a:t/>
            </a:r>
            <a:br>
              <a:rPr lang="en-US" b="1" dirty="0" smtClean="0"/>
            </a:br>
            <a:endParaRPr lang="en-US" dirty="0"/>
          </a:p>
        </p:txBody>
      </p:sp>
      <p:sp>
        <p:nvSpPr>
          <p:cNvPr id="3" name="Content Placeholder 2"/>
          <p:cNvSpPr>
            <a:spLocks noGrp="1"/>
          </p:cNvSpPr>
          <p:nvPr>
            <p:ph idx="1"/>
          </p:nvPr>
        </p:nvSpPr>
        <p:spPr>
          <a:xfrm>
            <a:off x="457200" y="838200"/>
            <a:ext cx="8229600" cy="5486400"/>
          </a:xfrm>
        </p:spPr>
        <p:txBody>
          <a:bodyPr/>
          <a:lstStyle/>
          <a:p>
            <a:pPr>
              <a:buNone/>
            </a:pPr>
            <a:r>
              <a:rPr lang="en-US" dirty="0" smtClean="0"/>
              <a:t>In CSS we will use * symbol to check particular attribute contains that value or not</a:t>
            </a:r>
          </a:p>
          <a:p>
            <a:pPr>
              <a:buNone/>
            </a:pPr>
            <a:r>
              <a:rPr lang="en-US" dirty="0" smtClean="0"/>
              <a:t>Syntax- </a:t>
            </a:r>
          </a:p>
          <a:p>
            <a:pPr>
              <a:buNone/>
            </a:pPr>
            <a:r>
              <a:rPr lang="en-US" dirty="0" err="1" smtClean="0"/>
              <a:t>tagname</a:t>
            </a:r>
            <a:r>
              <a:rPr lang="en-US" dirty="0" smtClean="0"/>
              <a:t>[attribute*='value']</a:t>
            </a:r>
          </a:p>
          <a:p>
            <a:pPr>
              <a:buNone/>
            </a:pPr>
            <a:r>
              <a:rPr lang="en-US" dirty="0" smtClean="0"/>
              <a:t>Ex:</a:t>
            </a:r>
          </a:p>
          <a:p>
            <a:pPr>
              <a:buNone/>
            </a:pPr>
            <a:r>
              <a:rPr lang="en-US" dirty="0" smtClean="0"/>
              <a:t>Input[id*=‘button’]</a:t>
            </a:r>
            <a:endParaRPr lang="en-US"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219200"/>
          </a:xfrm>
        </p:spPr>
        <p:txBody>
          <a:bodyPr>
            <a:normAutofit fontScale="90000"/>
          </a:bodyPr>
          <a:lstStyle/>
          <a:p>
            <a:r>
              <a:rPr lang="en-US" dirty="0" smtClean="0"/>
              <a:t>Find CSS using Start-with</a:t>
            </a:r>
            <a:r>
              <a:rPr lang="en-US" b="1" dirty="0" smtClean="0"/>
              <a:t/>
            </a:r>
            <a:br>
              <a:rPr lang="en-US" b="1" dirty="0" smtClean="0"/>
            </a:br>
            <a:endParaRPr lang="en-US" dirty="0"/>
          </a:p>
        </p:txBody>
      </p:sp>
      <p:sp>
        <p:nvSpPr>
          <p:cNvPr id="3" name="Content Placeholder 2"/>
          <p:cNvSpPr>
            <a:spLocks noGrp="1"/>
          </p:cNvSpPr>
          <p:nvPr>
            <p:ph idx="1"/>
          </p:nvPr>
        </p:nvSpPr>
        <p:spPr>
          <a:xfrm>
            <a:off x="457200" y="762000"/>
            <a:ext cx="8229600" cy="5562600"/>
          </a:xfrm>
        </p:spPr>
        <p:txBody>
          <a:bodyPr/>
          <a:lstStyle/>
          <a:p>
            <a:pPr>
              <a:buNone/>
            </a:pPr>
            <a:r>
              <a:rPr lang="en-US" dirty="0" smtClean="0"/>
              <a:t>In CSS we will use ^ symbol to check particular attribute starts with  that value or not</a:t>
            </a:r>
          </a:p>
          <a:p>
            <a:pPr>
              <a:buNone/>
            </a:pPr>
            <a:r>
              <a:rPr lang="en-US" dirty="0" smtClean="0"/>
              <a:t>Syntax- </a:t>
            </a:r>
            <a:r>
              <a:rPr lang="en-US" dirty="0" err="1" smtClean="0"/>
              <a:t>tagname</a:t>
            </a:r>
            <a:r>
              <a:rPr lang="en-US" dirty="0" smtClean="0"/>
              <a:t>[attribute^='value']</a:t>
            </a:r>
          </a:p>
          <a:p>
            <a:pPr>
              <a:buNone/>
            </a:pPr>
            <a:r>
              <a:rPr lang="en-US" dirty="0" err="1" smtClean="0"/>
              <a:t>Ex:a</a:t>
            </a:r>
            <a:r>
              <a:rPr lang="en-US" dirty="0" smtClean="0"/>
              <a:t>[title^=‘Are you’]</a:t>
            </a:r>
          </a:p>
          <a:p>
            <a:pPr>
              <a:buNone/>
            </a:pPr>
            <a:endParaRPr lang="en-US" dirty="0" smtClean="0"/>
          </a:p>
          <a:p>
            <a:pPr>
              <a:buNone/>
            </a:pPr>
            <a:endParaRPr lang="en-US" dirty="0"/>
          </a:p>
        </p:txBody>
      </p:sp>
      <p:pic>
        <p:nvPicPr>
          <p:cNvPr id="19458" name="Picture 2" descr="C:\Users\madhu\Desktop\10_css.png"/>
          <p:cNvPicPr>
            <a:picLocks noChangeAspect="1" noChangeArrowheads="1"/>
          </p:cNvPicPr>
          <p:nvPr/>
        </p:nvPicPr>
        <p:blipFill>
          <a:blip r:embed="rId2" cstate="print"/>
          <a:srcRect/>
          <a:stretch>
            <a:fillRect/>
          </a:stretch>
        </p:blipFill>
        <p:spPr bwMode="auto">
          <a:xfrm>
            <a:off x="304800" y="2514600"/>
            <a:ext cx="8415068" cy="4002088"/>
          </a:xfrm>
          <a:prstGeom prst="rect">
            <a:avLst/>
          </a:prstGeom>
          <a:noFill/>
        </p:spPr>
      </p:pic>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normAutofit fontScale="90000"/>
          </a:bodyPr>
          <a:lstStyle/>
          <a:p>
            <a:r>
              <a:rPr lang="en-US" dirty="0" smtClean="0"/>
              <a:t>Find CSS using ends-with</a:t>
            </a:r>
            <a:r>
              <a:rPr lang="en-US" b="1" dirty="0" smtClean="0"/>
              <a:t/>
            </a:r>
            <a:br>
              <a:rPr lang="en-US" b="1" dirty="0" smtClean="0"/>
            </a:br>
            <a:endParaRPr lang="en-US" dirty="0"/>
          </a:p>
        </p:txBody>
      </p:sp>
      <p:sp>
        <p:nvSpPr>
          <p:cNvPr id="3" name="Content Placeholder 2"/>
          <p:cNvSpPr>
            <a:spLocks noGrp="1"/>
          </p:cNvSpPr>
          <p:nvPr>
            <p:ph idx="1"/>
          </p:nvPr>
        </p:nvSpPr>
        <p:spPr>
          <a:xfrm>
            <a:off x="457200" y="533400"/>
            <a:ext cx="8229600" cy="5791200"/>
          </a:xfrm>
        </p:spPr>
        <p:txBody>
          <a:bodyPr/>
          <a:lstStyle/>
          <a:p>
            <a:pPr>
              <a:buNone/>
            </a:pPr>
            <a:r>
              <a:rPr lang="en-US" dirty="0" smtClean="0"/>
              <a:t>In CSS we will use ‘$’ symbol to check particular attribute ends-with  that value or not.</a:t>
            </a:r>
          </a:p>
          <a:p>
            <a:pPr>
              <a:buNone/>
            </a:pPr>
            <a:r>
              <a:rPr lang="en-US" dirty="0" smtClean="0"/>
              <a:t>Syntax- </a:t>
            </a:r>
            <a:r>
              <a:rPr lang="en-US" dirty="0" err="1" smtClean="0"/>
              <a:t>tagname</a:t>
            </a:r>
            <a:r>
              <a:rPr lang="en-US" dirty="0" smtClean="0"/>
              <a:t>[attribute$='value']</a:t>
            </a:r>
          </a:p>
          <a:p>
            <a:pPr>
              <a:buNone/>
            </a:pPr>
            <a:r>
              <a:rPr lang="en-US" dirty="0" err="1" smtClean="0"/>
              <a:t>Ex:a</a:t>
            </a:r>
            <a:r>
              <a:rPr lang="en-US" dirty="0" smtClean="0"/>
              <a:t>[title$=‘lost?’]</a:t>
            </a:r>
          </a:p>
          <a:p>
            <a:pPr>
              <a:buNone/>
            </a:pPr>
            <a:endParaRPr lang="en-US" dirty="0" smtClean="0"/>
          </a:p>
          <a:p>
            <a:pPr>
              <a:buNone/>
            </a:pPr>
            <a:endParaRPr lang="en-US" dirty="0"/>
          </a:p>
        </p:txBody>
      </p:sp>
      <p:pic>
        <p:nvPicPr>
          <p:cNvPr id="20482" name="Picture 2" descr="C:\Users\madhu\Desktop\11_css.png"/>
          <p:cNvPicPr>
            <a:picLocks noChangeAspect="1" noChangeArrowheads="1"/>
          </p:cNvPicPr>
          <p:nvPr/>
        </p:nvPicPr>
        <p:blipFill>
          <a:blip r:embed="rId2" cstate="print"/>
          <a:srcRect/>
          <a:stretch>
            <a:fillRect/>
          </a:stretch>
        </p:blipFill>
        <p:spPr bwMode="auto">
          <a:xfrm>
            <a:off x="563563" y="2514600"/>
            <a:ext cx="8123237" cy="4167188"/>
          </a:xfrm>
          <a:prstGeom prst="rect">
            <a:avLst/>
          </a:prstGeom>
          <a:noFill/>
        </p:spPr>
      </p:pic>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90600"/>
          </a:xfrm>
        </p:spPr>
        <p:txBody>
          <a:bodyPr>
            <a:normAutofit fontScale="90000"/>
          </a:bodyPr>
          <a:lstStyle/>
          <a:p>
            <a:r>
              <a:rPr lang="en-US" sz="3600" dirty="0" smtClean="0"/>
              <a:t>Find CSS Selector using Single Attribute</a:t>
            </a:r>
            <a:r>
              <a:rPr lang="en-US" b="1" dirty="0" smtClean="0"/>
              <a:t/>
            </a:r>
            <a:br>
              <a:rPr lang="en-US" b="1" dirty="0" smtClean="0"/>
            </a:br>
            <a:endParaRPr lang="en-US" dirty="0"/>
          </a:p>
        </p:txBody>
      </p:sp>
      <p:sp>
        <p:nvSpPr>
          <p:cNvPr id="3" name="Content Placeholder 2"/>
          <p:cNvSpPr>
            <a:spLocks noGrp="1"/>
          </p:cNvSpPr>
          <p:nvPr>
            <p:ph idx="1"/>
          </p:nvPr>
        </p:nvSpPr>
        <p:spPr>
          <a:xfrm>
            <a:off x="457200" y="685800"/>
            <a:ext cx="8229600" cy="5638800"/>
          </a:xfrm>
        </p:spPr>
        <p:txBody>
          <a:bodyPr/>
          <a:lstStyle/>
          <a:p>
            <a:r>
              <a:rPr lang="en-US" dirty="0" smtClean="0"/>
              <a:t>Syntax- </a:t>
            </a:r>
            <a:r>
              <a:rPr lang="en-US" dirty="0" err="1" smtClean="0"/>
              <a:t>tagname</a:t>
            </a:r>
            <a:r>
              <a:rPr lang="en-US" dirty="0" smtClean="0"/>
              <a:t>[attribute='value']</a:t>
            </a:r>
          </a:p>
          <a:p>
            <a:pPr>
              <a:buNone/>
            </a:pPr>
            <a:r>
              <a:rPr lang="en-US" dirty="0" smtClean="0"/>
              <a:t> Example- input[id='</a:t>
            </a:r>
            <a:r>
              <a:rPr lang="en-US" dirty="0" err="1" smtClean="0"/>
              <a:t>user_login</a:t>
            </a:r>
            <a:r>
              <a:rPr lang="en-US" dirty="0" smtClean="0"/>
              <a:t>']</a:t>
            </a:r>
          </a:p>
          <a:p>
            <a:pPr>
              <a:buNone/>
            </a:pPr>
            <a:endParaRPr lang="en-US" dirty="0"/>
          </a:p>
        </p:txBody>
      </p:sp>
      <p:pic>
        <p:nvPicPr>
          <p:cNvPr id="21506" name="Picture 2" descr="C:\Users\madhu\Desktop\4_css.png"/>
          <p:cNvPicPr>
            <a:picLocks noChangeAspect="1" noChangeArrowheads="1"/>
          </p:cNvPicPr>
          <p:nvPr/>
        </p:nvPicPr>
        <p:blipFill>
          <a:blip r:embed="rId2" cstate="print"/>
          <a:srcRect/>
          <a:stretch>
            <a:fillRect/>
          </a:stretch>
        </p:blipFill>
        <p:spPr bwMode="auto">
          <a:xfrm>
            <a:off x="228600" y="1600200"/>
            <a:ext cx="8505826" cy="4943475"/>
          </a:xfrm>
          <a:prstGeom prst="rect">
            <a:avLst/>
          </a:prstGeom>
          <a:noFill/>
        </p:spPr>
      </p:pic>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219200"/>
          </a:xfrm>
        </p:spPr>
        <p:txBody>
          <a:bodyPr>
            <a:normAutofit fontScale="90000"/>
          </a:bodyPr>
          <a:lstStyle/>
          <a:p>
            <a:r>
              <a:rPr lang="en-US" sz="3600" dirty="0" smtClean="0"/>
              <a:t>Find CSS using Multiple attributes.</a:t>
            </a:r>
            <a:r>
              <a:rPr lang="en-US" b="1" dirty="0" smtClean="0"/>
              <a:t/>
            </a:r>
            <a:br>
              <a:rPr lang="en-US" b="1" dirty="0" smtClean="0"/>
            </a:br>
            <a:endParaRPr lang="en-US" dirty="0"/>
          </a:p>
        </p:txBody>
      </p:sp>
      <p:sp>
        <p:nvSpPr>
          <p:cNvPr id="3" name="Content Placeholder 2"/>
          <p:cNvSpPr>
            <a:spLocks noGrp="1"/>
          </p:cNvSpPr>
          <p:nvPr>
            <p:ph idx="1"/>
          </p:nvPr>
        </p:nvSpPr>
        <p:spPr>
          <a:xfrm>
            <a:off x="0" y="762000"/>
            <a:ext cx="9144000" cy="6096000"/>
          </a:xfrm>
        </p:spPr>
        <p:txBody>
          <a:bodyPr/>
          <a:lstStyle/>
          <a:p>
            <a:pPr>
              <a:buNone/>
            </a:pPr>
            <a:r>
              <a:rPr lang="en-US" dirty="0" smtClean="0"/>
              <a:t>Syntax- </a:t>
            </a:r>
            <a:r>
              <a:rPr lang="en-US" dirty="0" err="1" smtClean="0"/>
              <a:t>tagname</a:t>
            </a:r>
            <a:r>
              <a:rPr lang="en-US" dirty="0" smtClean="0"/>
              <a:t>[attribute1='value1'][attribute2='value2']</a:t>
            </a:r>
          </a:p>
          <a:p>
            <a:pPr>
              <a:buNone/>
            </a:pPr>
            <a:r>
              <a:rPr lang="en-US" dirty="0" smtClean="0"/>
              <a:t>Ex: input[id=‘</a:t>
            </a:r>
            <a:r>
              <a:rPr lang="en-US" dirty="0" err="1" smtClean="0"/>
              <a:t>user_login</a:t>
            </a:r>
            <a:r>
              <a:rPr lang="en-US" dirty="0" smtClean="0"/>
              <a:t>][name=‘log’]</a:t>
            </a:r>
          </a:p>
          <a:p>
            <a:pPr>
              <a:buNone/>
            </a:pPr>
            <a:endParaRPr lang="en-US" dirty="0"/>
          </a:p>
        </p:txBody>
      </p:sp>
      <p:pic>
        <p:nvPicPr>
          <p:cNvPr id="22530" name="Picture 2" descr="C:\Users\madhu\Desktop\Selenium_css_multiple_attribue.jpg"/>
          <p:cNvPicPr>
            <a:picLocks noChangeAspect="1" noChangeArrowheads="1"/>
          </p:cNvPicPr>
          <p:nvPr/>
        </p:nvPicPr>
        <p:blipFill>
          <a:blip r:embed="rId2" cstate="print"/>
          <a:srcRect/>
          <a:stretch>
            <a:fillRect/>
          </a:stretch>
        </p:blipFill>
        <p:spPr bwMode="auto">
          <a:xfrm>
            <a:off x="0" y="1676400"/>
            <a:ext cx="9050338" cy="4945063"/>
          </a:xfrm>
          <a:prstGeom prst="rect">
            <a:avLst/>
          </a:prstGeom>
          <a:noFill/>
        </p:spPr>
      </p:pic>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dirty="0" smtClean="0"/>
              <a:t>Assignment</a:t>
            </a:r>
            <a:endParaRPr lang="en-US" dirty="0"/>
          </a:p>
        </p:txBody>
      </p:sp>
      <p:sp>
        <p:nvSpPr>
          <p:cNvPr id="3" name="Content Placeholder 2"/>
          <p:cNvSpPr>
            <a:spLocks noGrp="1"/>
          </p:cNvSpPr>
          <p:nvPr>
            <p:ph idx="1"/>
          </p:nvPr>
        </p:nvSpPr>
        <p:spPr>
          <a:xfrm>
            <a:off x="457200" y="990600"/>
            <a:ext cx="8229600" cy="5334000"/>
          </a:xfrm>
        </p:spPr>
        <p:txBody>
          <a:bodyPr>
            <a:normAutofit lnSpcReduction="10000"/>
          </a:bodyPr>
          <a:lstStyle/>
          <a:p>
            <a:pPr>
              <a:buNone/>
            </a:pPr>
            <a:r>
              <a:rPr lang="en-US" dirty="0" smtClean="0"/>
              <a:t>Login to :https://www.makemytrip.com/</a:t>
            </a:r>
          </a:p>
          <a:p>
            <a:pPr marL="514350" indent="-514350">
              <a:buAutoNum type="arabicParenR"/>
            </a:pPr>
            <a:r>
              <a:rPr lang="en-US" dirty="0" smtClean="0"/>
              <a:t>By using 8 locators find as many elements as you can. At least 80 elements find out. </a:t>
            </a:r>
          </a:p>
          <a:p>
            <a:pPr marL="514350" indent="-514350">
              <a:buNone/>
            </a:pPr>
            <a:r>
              <a:rPr lang="en-US" dirty="0" smtClean="0"/>
              <a:t>Ex: By id – find 10 elements (id='</a:t>
            </a:r>
            <a:r>
              <a:rPr lang="en-US" dirty="0" err="1" smtClean="0"/>
              <a:t>signIn</a:t>
            </a:r>
            <a:r>
              <a:rPr lang="en-US" dirty="0" smtClean="0"/>
              <a:t>')</a:t>
            </a:r>
          </a:p>
          <a:p>
            <a:pPr marL="514350" indent="-514350">
              <a:buNone/>
            </a:pPr>
            <a:r>
              <a:rPr lang="en-US" dirty="0" smtClean="0"/>
              <a:t>By name-10   and so on…</a:t>
            </a:r>
          </a:p>
          <a:p>
            <a:pPr marL="514350" indent="-514350">
              <a:buAutoNum type="arabicParenR" startAt="2"/>
            </a:pPr>
            <a:r>
              <a:rPr lang="en-US" dirty="0" smtClean="0"/>
              <a:t>Find dynamic </a:t>
            </a:r>
            <a:r>
              <a:rPr lang="en-US" dirty="0" err="1" smtClean="0"/>
              <a:t>xpaths</a:t>
            </a:r>
            <a:r>
              <a:rPr lang="en-US" dirty="0" smtClean="0"/>
              <a:t> using different methods like contains ,start-with ,text, following and preceding </a:t>
            </a:r>
          </a:p>
          <a:p>
            <a:pPr marL="514350" indent="-514350">
              <a:buNone/>
            </a:pPr>
            <a:r>
              <a:rPr lang="en-US" dirty="0" smtClean="0"/>
              <a:t>At least 50 </a:t>
            </a:r>
            <a:r>
              <a:rPr lang="en-US" dirty="0" err="1" smtClean="0"/>
              <a:t>xpaths</a:t>
            </a:r>
            <a:r>
              <a:rPr lang="en-US" dirty="0" smtClean="0"/>
              <a:t> .</a:t>
            </a:r>
          </a:p>
          <a:p>
            <a:pPr marL="514350" indent="-514350">
              <a:buAutoNum type="arabicParenR" startAt="3"/>
            </a:pPr>
            <a:r>
              <a:rPr lang="en-US" dirty="0" smtClean="0"/>
              <a:t>Find Dynamic </a:t>
            </a:r>
            <a:r>
              <a:rPr lang="en-US" dirty="0" err="1" smtClean="0"/>
              <a:t>cssSelectors</a:t>
            </a:r>
            <a:r>
              <a:rPr lang="en-US" dirty="0" smtClean="0"/>
              <a:t> using different methods like id, class name, starts-with ,ends-with, single attribute and multiple attribute </a:t>
            </a:r>
          </a:p>
          <a:p>
            <a:pPr marL="514350" indent="-514350">
              <a:buNone/>
            </a:pPr>
            <a:r>
              <a:rPr lang="en-US" dirty="0" smtClean="0"/>
              <a:t>At least 50 </a:t>
            </a:r>
            <a:r>
              <a:rPr lang="en-US" dirty="0" err="1" smtClean="0"/>
              <a:t>cssSelectors</a:t>
            </a:r>
            <a:r>
              <a:rPr lang="en-US" dirty="0" smtClean="0"/>
              <a:t>.</a:t>
            </a:r>
          </a:p>
          <a:p>
            <a:pPr marL="514350" indent="-514350">
              <a:buAutoNum type="arabicParenR"/>
            </a:pPr>
            <a:endParaRPr lang="en-US" dirty="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4248912"/>
          </a:xfrm>
        </p:spPr>
        <p:txBody>
          <a:bodyPr>
            <a:normAutofit/>
          </a:bodyPr>
          <a:lstStyle/>
          <a:p>
            <a:r>
              <a:rPr lang="en-US" sz="9600" dirty="0" smtClean="0"/>
              <a:t>   Thanks You….</a:t>
            </a:r>
            <a:endParaRPr lang="en-US" sz="96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14400"/>
            <a:ext cx="8229600" cy="5410200"/>
          </a:xfrm>
        </p:spPr>
        <p:txBody>
          <a:bodyPr/>
          <a:lstStyle/>
          <a:p>
            <a:pPr>
              <a:buNone/>
            </a:pPr>
            <a:r>
              <a:rPr lang="en-US" dirty="0" smtClean="0"/>
              <a:t>Ex:</a:t>
            </a:r>
            <a:endParaRPr lang="en-US" dirty="0"/>
          </a:p>
        </p:txBody>
      </p:sp>
      <p:pic>
        <p:nvPicPr>
          <p:cNvPr id="2050" name="Picture 2" descr="C:\Users\madhu\Desktop\webdriver locating element by classname.PNG"/>
          <p:cNvPicPr>
            <a:picLocks noChangeAspect="1" noChangeArrowheads="1"/>
          </p:cNvPicPr>
          <p:nvPr/>
        </p:nvPicPr>
        <p:blipFill>
          <a:blip r:embed="rId2" cstate="print"/>
          <a:srcRect/>
          <a:stretch>
            <a:fillRect/>
          </a:stretch>
        </p:blipFill>
        <p:spPr bwMode="auto">
          <a:xfrm>
            <a:off x="990600" y="1600200"/>
            <a:ext cx="6419850" cy="3319463"/>
          </a:xfrm>
          <a:prstGeom prst="rect">
            <a:avLst/>
          </a:prstGeom>
          <a:noFill/>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914400"/>
          </a:xfrm>
        </p:spPr>
        <p:txBody>
          <a:bodyPr/>
          <a:lstStyle/>
          <a:p>
            <a:r>
              <a:rPr lang="en-US" dirty="0" smtClean="0"/>
              <a:t>By Name</a:t>
            </a:r>
            <a:endParaRPr lang="en-US" dirty="0"/>
          </a:p>
        </p:txBody>
      </p:sp>
      <p:sp>
        <p:nvSpPr>
          <p:cNvPr id="3" name="Content Placeholder 2"/>
          <p:cNvSpPr>
            <a:spLocks noGrp="1"/>
          </p:cNvSpPr>
          <p:nvPr>
            <p:ph idx="1"/>
          </p:nvPr>
        </p:nvSpPr>
        <p:spPr>
          <a:xfrm>
            <a:off x="457200" y="1295400"/>
            <a:ext cx="8229600" cy="5029200"/>
          </a:xfrm>
        </p:spPr>
        <p:txBody>
          <a:bodyPr/>
          <a:lstStyle/>
          <a:p>
            <a:pPr>
              <a:buNone/>
            </a:pPr>
            <a:r>
              <a:rPr lang="en-US" dirty="0" smtClean="0"/>
              <a:t>When there is no Id to use, the next worth seeing if the desired element has a name attribute. But make sure there the name cannot be unique all the times. If there are multiple names, Selenium will always perform action on the first matching element.</a:t>
            </a:r>
          </a:p>
          <a:p>
            <a:pPr>
              <a:buNone/>
            </a:pPr>
            <a:r>
              <a:rPr lang="en-US" dirty="0" smtClean="0"/>
              <a:t>Ex:</a:t>
            </a:r>
          </a:p>
          <a:p>
            <a:pPr>
              <a:buNone/>
            </a:pPr>
            <a:r>
              <a:rPr lang="en-US" dirty="0" smtClean="0"/>
              <a:t>&lt;input name="register" class="required" type="text"/&gt; </a:t>
            </a:r>
            <a:r>
              <a:rPr lang="en-US" dirty="0" err="1" smtClean="0"/>
              <a:t>WebElement</a:t>
            </a:r>
            <a:r>
              <a:rPr lang="en-US" dirty="0" smtClean="0"/>
              <a:t> register= </a:t>
            </a:r>
            <a:r>
              <a:rPr lang="en-US" dirty="0" err="1" smtClean="0"/>
              <a:t>driver.findElement</a:t>
            </a:r>
            <a:r>
              <a:rPr lang="en-US" dirty="0" smtClean="0"/>
              <a:t>(By.name("register"));</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715000"/>
          </a:xfrm>
        </p:spPr>
        <p:txBody>
          <a:bodyPr/>
          <a:lstStyle/>
          <a:p>
            <a:pPr>
              <a:buNone/>
            </a:pPr>
            <a:r>
              <a:rPr lang="en-US" dirty="0" smtClean="0"/>
              <a:t>Ex:</a:t>
            </a:r>
            <a:endParaRPr lang="en-US" dirty="0"/>
          </a:p>
        </p:txBody>
      </p:sp>
      <p:pic>
        <p:nvPicPr>
          <p:cNvPr id="3074" name="Picture 2" descr="C:\Users\madhu\Desktop\locator3.png"/>
          <p:cNvPicPr>
            <a:picLocks noChangeAspect="1" noChangeArrowheads="1"/>
          </p:cNvPicPr>
          <p:nvPr/>
        </p:nvPicPr>
        <p:blipFill>
          <a:blip r:embed="rId2" cstate="print"/>
          <a:srcRect/>
          <a:stretch>
            <a:fillRect/>
          </a:stretch>
        </p:blipFill>
        <p:spPr bwMode="auto">
          <a:xfrm>
            <a:off x="304800" y="1295401"/>
            <a:ext cx="7543800" cy="4191000"/>
          </a:xfrm>
          <a:prstGeom prst="rect">
            <a:avLst/>
          </a:prstGeom>
          <a:noFill/>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990600"/>
          </a:xfrm>
        </p:spPr>
        <p:txBody>
          <a:bodyPr/>
          <a:lstStyle/>
          <a:p>
            <a:r>
              <a:rPr lang="en-US" dirty="0" smtClean="0"/>
              <a:t>By </a:t>
            </a:r>
            <a:r>
              <a:rPr lang="en-US" dirty="0" err="1" smtClean="0"/>
              <a:t>tagName</a:t>
            </a:r>
            <a:endParaRPr lang="en-US" dirty="0"/>
          </a:p>
        </p:txBody>
      </p:sp>
      <p:sp>
        <p:nvSpPr>
          <p:cNvPr id="3" name="Content Placeholder 2"/>
          <p:cNvSpPr>
            <a:spLocks noGrp="1"/>
          </p:cNvSpPr>
          <p:nvPr>
            <p:ph idx="1"/>
          </p:nvPr>
        </p:nvSpPr>
        <p:spPr>
          <a:xfrm>
            <a:off x="457200" y="1295400"/>
            <a:ext cx="8229600" cy="5029200"/>
          </a:xfrm>
        </p:spPr>
        <p:txBody>
          <a:bodyPr/>
          <a:lstStyle/>
          <a:p>
            <a:pPr>
              <a:buNone/>
            </a:pPr>
            <a:r>
              <a:rPr lang="en-US" dirty="0" smtClean="0"/>
              <a:t>Locating Element By Tag Name is not too much popular because in most of cases, we will have other alternatives of element locators. But yes if there is not any alternative then you can use element's DOM Tag Name to locate that element in </a:t>
            </a:r>
            <a:r>
              <a:rPr lang="en-US" dirty="0" err="1" smtClean="0"/>
              <a:t>webdriver</a:t>
            </a:r>
            <a:r>
              <a:rPr lang="en-US" dirty="0" smtClean="0"/>
              <a:t>.</a:t>
            </a:r>
          </a:p>
          <a:p>
            <a:pPr>
              <a:buNone/>
            </a:pPr>
            <a:r>
              <a:rPr lang="en-US" dirty="0" smtClean="0"/>
              <a:t>Ex: Here you can select the </a:t>
            </a:r>
            <a:r>
              <a:rPr lang="en-US" dirty="0" err="1" smtClean="0"/>
              <a:t>tagname</a:t>
            </a:r>
            <a:r>
              <a:rPr lang="en-US" dirty="0" smtClean="0"/>
              <a:t> as a locator like</a:t>
            </a:r>
          </a:p>
          <a:p>
            <a:pPr>
              <a:buNone/>
            </a:pPr>
            <a:r>
              <a:rPr lang="en-US" dirty="0" smtClean="0"/>
              <a:t>//Locating element by </a:t>
            </a:r>
            <a:r>
              <a:rPr lang="en-US" dirty="0" err="1" smtClean="0"/>
              <a:t>tagName</a:t>
            </a:r>
            <a:r>
              <a:rPr lang="en-US" dirty="0" smtClean="0"/>
              <a:t> and store its text in variable dropdown. String dropdown = </a:t>
            </a:r>
            <a:r>
              <a:rPr lang="en-US" dirty="0" err="1" smtClean="0"/>
              <a:t>driver.findElement</a:t>
            </a:r>
            <a:r>
              <a:rPr lang="en-US" dirty="0" smtClean="0"/>
              <a:t>(</a:t>
            </a:r>
            <a:r>
              <a:rPr lang="en-US" dirty="0" err="1" smtClean="0"/>
              <a:t>By.tagName</a:t>
            </a:r>
            <a:r>
              <a:rPr lang="en-US" dirty="0" smtClean="0"/>
              <a:t>("select")).</a:t>
            </a:r>
            <a:r>
              <a:rPr lang="en-US" dirty="0" err="1" smtClean="0"/>
              <a:t>getText</a:t>
            </a:r>
            <a:r>
              <a:rPr lang="en-US" dirty="0" smtClean="0"/>
              <a:t>();</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791200"/>
          </a:xfrm>
        </p:spPr>
        <p:txBody>
          <a:bodyPr/>
          <a:lstStyle/>
          <a:p>
            <a:pPr>
              <a:buNone/>
            </a:pPr>
            <a:r>
              <a:rPr lang="en-US" dirty="0" smtClean="0"/>
              <a:t>Ex:</a:t>
            </a:r>
            <a:endParaRPr lang="en-US" dirty="0"/>
          </a:p>
        </p:txBody>
      </p:sp>
      <p:pic>
        <p:nvPicPr>
          <p:cNvPr id="4098" name="Picture 2" descr="C:\Users\madhu\Desktop\iYCca.png"/>
          <p:cNvPicPr>
            <a:picLocks noChangeAspect="1" noChangeArrowheads="1"/>
          </p:cNvPicPr>
          <p:nvPr/>
        </p:nvPicPr>
        <p:blipFill>
          <a:blip r:embed="rId2" cstate="print"/>
          <a:srcRect/>
          <a:stretch>
            <a:fillRect/>
          </a:stretch>
        </p:blipFill>
        <p:spPr bwMode="auto">
          <a:xfrm>
            <a:off x="990600" y="1371600"/>
            <a:ext cx="7447065" cy="4572000"/>
          </a:xfrm>
          <a:prstGeom prst="rect">
            <a:avLst/>
          </a:prstGeom>
          <a:noFill/>
        </p:spPr>
      </p:pic>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336</TotalTime>
  <Words>1918</Words>
  <Application>Microsoft Office PowerPoint</Application>
  <PresentationFormat>On-screen Show (4:3)</PresentationFormat>
  <Paragraphs>183</Paragraphs>
  <Slides>46</Slides>
  <Notes>0</Notes>
  <HiddenSlides>0</HiddenSlides>
  <MMClips>0</MMClips>
  <ScaleCrop>false</ScaleCrop>
  <HeadingPairs>
    <vt:vector size="4" baseType="variant">
      <vt:variant>
        <vt:lpstr>Theme</vt:lpstr>
      </vt:variant>
      <vt:variant>
        <vt:i4>1</vt:i4>
      </vt:variant>
      <vt:variant>
        <vt:lpstr>Slide Titles</vt:lpstr>
      </vt:variant>
      <vt:variant>
        <vt:i4>46</vt:i4>
      </vt:variant>
    </vt:vector>
  </HeadingPairs>
  <TitlesOfParts>
    <vt:vector size="47" baseType="lpstr">
      <vt:lpstr>Flow</vt:lpstr>
      <vt:lpstr>Selenium Locators</vt:lpstr>
      <vt:lpstr>Slide 2</vt:lpstr>
      <vt:lpstr>By ID</vt:lpstr>
      <vt:lpstr>By ClassName</vt:lpstr>
      <vt:lpstr>Slide 5</vt:lpstr>
      <vt:lpstr>By Name</vt:lpstr>
      <vt:lpstr>Slide 7</vt:lpstr>
      <vt:lpstr>By tagName</vt:lpstr>
      <vt:lpstr>Slide 9</vt:lpstr>
      <vt:lpstr>By LinkText</vt:lpstr>
      <vt:lpstr>Slide 11</vt:lpstr>
      <vt:lpstr>By PartialLinkText</vt:lpstr>
      <vt:lpstr>By Xpath</vt:lpstr>
      <vt:lpstr>Slide 14</vt:lpstr>
      <vt:lpstr>Slide 15</vt:lpstr>
      <vt:lpstr>By CssSelector</vt:lpstr>
      <vt:lpstr>Slide 17</vt:lpstr>
      <vt:lpstr>Dynamic Xpath and cssSelectors</vt:lpstr>
      <vt:lpstr>Slide 19</vt:lpstr>
      <vt:lpstr>Slide 20</vt:lpstr>
      <vt:lpstr>Type of Xpath</vt:lpstr>
      <vt:lpstr>Slide 22</vt:lpstr>
      <vt:lpstr>Slide 23</vt:lpstr>
      <vt:lpstr>Slide 24</vt:lpstr>
      <vt:lpstr>Xpath types</vt:lpstr>
      <vt:lpstr>Slide 26</vt:lpstr>
      <vt:lpstr>Contains()</vt:lpstr>
      <vt:lpstr>Slide 28</vt:lpstr>
      <vt:lpstr>Slide 29</vt:lpstr>
      <vt:lpstr>Using OR and AND</vt:lpstr>
      <vt:lpstr>Slide 31</vt:lpstr>
      <vt:lpstr>Start-with function</vt:lpstr>
      <vt:lpstr>Slide 33</vt:lpstr>
      <vt:lpstr>Text()</vt:lpstr>
      <vt:lpstr>XPath axes methods</vt:lpstr>
      <vt:lpstr>Slide 36</vt:lpstr>
      <vt:lpstr>Dynamic CssSelectors</vt:lpstr>
      <vt:lpstr>Find CSS using id and Class name </vt:lpstr>
      <vt:lpstr>Slide 39</vt:lpstr>
      <vt:lpstr>Find CSS using contains </vt:lpstr>
      <vt:lpstr>Find CSS using Start-with </vt:lpstr>
      <vt:lpstr>Find CSS using ends-with </vt:lpstr>
      <vt:lpstr>Find CSS Selector using Single Attribute </vt:lpstr>
      <vt:lpstr>Find CSS using Multiple attributes. </vt:lpstr>
      <vt:lpstr>Assignment</vt:lpstr>
      <vt:lpstr>   Thanks You….</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Selenium Locators</dc:title>
  <dc:creator>madhu</dc:creator>
  <cp:lastModifiedBy>asd</cp:lastModifiedBy>
  <cp:revision>33</cp:revision>
  <dcterms:created xsi:type="dcterms:W3CDTF">2017-05-20T04:08:17Z</dcterms:created>
  <dcterms:modified xsi:type="dcterms:W3CDTF">2017-05-23T11:30:13Z</dcterms:modified>
</cp:coreProperties>
</file>