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5"/>
  </p:notesMasterIdLst>
  <p:handoutMasterIdLst>
    <p:handoutMasterId r:id="rId16"/>
  </p:handoutMasterIdLst>
  <p:sldIdLst>
    <p:sldId id="263" r:id="rId2"/>
    <p:sldId id="269" r:id="rId3"/>
    <p:sldId id="277" r:id="rId4"/>
    <p:sldId id="264" r:id="rId5"/>
    <p:sldId id="270" r:id="rId6"/>
    <p:sldId id="265" r:id="rId7"/>
    <p:sldId id="278" r:id="rId8"/>
    <p:sldId id="276" r:id="rId9"/>
    <p:sldId id="266" r:id="rId10"/>
    <p:sldId id="275" r:id="rId11"/>
    <p:sldId id="267" r:id="rId12"/>
    <p:sldId id="268" r:id="rId13"/>
    <p:sldId id="26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16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0FB1E6-C197-4752-941D-4FF68BEF0D51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84C34-C812-4F97-963A-D435DE5D3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65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A818E-B608-4B89-8D8B-0541462431E1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9B0B0-FDDA-410F-8310-90D1D532C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48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9B0B0-FDDA-410F-8310-90D1D532CA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77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9B0B0-FDDA-410F-8310-90D1D532CA9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23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9B0B0-FDDA-410F-8310-90D1D532CA9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28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9B0B0-FDDA-410F-8310-90D1D532CA9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968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9B0B0-FDDA-410F-8310-90D1D532CA9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98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9B0B0-FDDA-410F-8310-90D1D532CA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11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9B0B0-FDDA-410F-8310-90D1D532CA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23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9B0B0-FDDA-410F-8310-90D1D532CA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86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9B0B0-FDDA-410F-8310-90D1D532CA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07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9B0B0-FDDA-410F-8310-90D1D532CA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60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9B0B0-FDDA-410F-8310-90D1D532CA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9B0B0-FDDA-410F-8310-90D1D532CA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488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9B0B0-FDDA-410F-8310-90D1D532CA9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4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77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288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9274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449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5907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806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078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8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69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759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436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068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683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65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27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909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71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Arthrokinematics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Arthrokinematics</a:t>
            </a:r>
            <a:r>
              <a:rPr lang="en-US" dirty="0" smtClean="0"/>
              <a:t> and Physical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505200" cy="388077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Normally </a:t>
            </a:r>
            <a:r>
              <a:rPr lang="en-US" dirty="0" err="1" smtClean="0"/>
              <a:t>arthrokinematic</a:t>
            </a:r>
            <a:r>
              <a:rPr lang="en-US" dirty="0" smtClean="0"/>
              <a:t> motions occur naturally and are integral to proper ROM </a:t>
            </a:r>
          </a:p>
          <a:p>
            <a:endParaRPr lang="en-US" dirty="0"/>
          </a:p>
          <a:p>
            <a:r>
              <a:rPr lang="en-US" dirty="0" smtClean="0"/>
              <a:t>However, normal </a:t>
            </a:r>
            <a:r>
              <a:rPr lang="en-US" dirty="0" err="1" smtClean="0"/>
              <a:t>arthrokinematics</a:t>
            </a:r>
            <a:r>
              <a:rPr lang="en-US" dirty="0" smtClean="0"/>
              <a:t> may become </a:t>
            </a:r>
            <a:r>
              <a:rPr lang="en-US" i="1" dirty="0" smtClean="0"/>
              <a:t>dysfunctional</a:t>
            </a:r>
          </a:p>
          <a:p>
            <a:pPr lvl="1"/>
            <a:r>
              <a:rPr lang="en-US" dirty="0" smtClean="0"/>
              <a:t>Ex decreased shoulder joint inferior glide with “shoulder impingement syndrome”</a:t>
            </a:r>
          </a:p>
          <a:p>
            <a:endParaRPr lang="en-US" dirty="0"/>
          </a:p>
          <a:p>
            <a:r>
              <a:rPr lang="en-US" dirty="0" smtClean="0"/>
              <a:t>Physical Therapy</a:t>
            </a:r>
          </a:p>
          <a:p>
            <a:pPr lvl="1"/>
            <a:r>
              <a:rPr lang="en-US" dirty="0" smtClean="0"/>
              <a:t>Assessment= Joint Play</a:t>
            </a:r>
          </a:p>
          <a:p>
            <a:pPr lvl="1"/>
            <a:r>
              <a:rPr lang="en-US" dirty="0" smtClean="0"/>
              <a:t>Treatment = Joint Mobilization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947752"/>
            <a:ext cx="2505075" cy="1819275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9605" y="464820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54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Joint Surface Positions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6400"/>
            <a:ext cx="3088109" cy="48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When a joint is </a:t>
            </a:r>
            <a:r>
              <a:rPr lang="en-US" altLang="en-US" b="1" dirty="0" smtClean="0"/>
              <a:t>congruent</a:t>
            </a:r>
            <a:r>
              <a:rPr lang="en-US" altLang="en-US" dirty="0" smtClean="0"/>
              <a:t>, the joint surfaces</a:t>
            </a:r>
          </a:p>
          <a:p>
            <a:pPr lvl="1"/>
            <a:r>
              <a:rPr lang="en-US" altLang="en-US" dirty="0" smtClean="0"/>
              <a:t>Have </a:t>
            </a:r>
            <a:r>
              <a:rPr lang="en-US" altLang="en-US" b="1" dirty="0" smtClean="0"/>
              <a:t>maximum contact </a:t>
            </a:r>
            <a:r>
              <a:rPr lang="en-US" altLang="en-US" dirty="0" smtClean="0"/>
              <a:t>with each other</a:t>
            </a:r>
          </a:p>
          <a:p>
            <a:pPr lvl="1"/>
            <a:r>
              <a:rPr lang="en-US" altLang="en-US" dirty="0" smtClean="0"/>
              <a:t>Are </a:t>
            </a:r>
            <a:r>
              <a:rPr lang="en-US" altLang="en-US" b="1" dirty="0" smtClean="0"/>
              <a:t>tightly compressed</a:t>
            </a:r>
          </a:p>
          <a:p>
            <a:pPr lvl="1"/>
            <a:r>
              <a:rPr lang="en-US" altLang="en-US" dirty="0" smtClean="0"/>
              <a:t>Are </a:t>
            </a:r>
            <a:r>
              <a:rPr lang="en-US" altLang="en-US" b="1" dirty="0" smtClean="0"/>
              <a:t>difficult to distract</a:t>
            </a:r>
          </a:p>
          <a:p>
            <a:pPr lvl="1"/>
            <a:r>
              <a:rPr lang="en-US" altLang="en-US" b="1" dirty="0" smtClean="0"/>
              <a:t>Ligaments and capsule are taut</a:t>
            </a:r>
          </a:p>
          <a:p>
            <a:pPr lvl="1"/>
            <a:r>
              <a:rPr lang="en-US" altLang="en-US" dirty="0" smtClean="0"/>
              <a:t>Are in the </a:t>
            </a:r>
            <a:r>
              <a:rPr lang="en-US" altLang="en-US" b="1" dirty="0" smtClean="0">
                <a:solidFill>
                  <a:srgbClr val="FF0000"/>
                </a:solidFill>
              </a:rPr>
              <a:t>CLOSED PACKED </a:t>
            </a:r>
            <a:r>
              <a:rPr lang="en-US" altLang="en-US" dirty="0" smtClean="0"/>
              <a:t>position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 smtClean="0"/>
              <a:t>Position of testing for stability</a:t>
            </a:r>
          </a:p>
          <a:p>
            <a:pPr lvl="1"/>
            <a:r>
              <a:rPr lang="en-US" altLang="en-US" dirty="0" smtClean="0"/>
              <a:t>Often in this position when injured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888" y="3177381"/>
            <a:ext cx="2466975" cy="184785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Joint Surface Positions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  <a:p>
            <a:r>
              <a:rPr lang="en-US" altLang="en-US" dirty="0" smtClean="0"/>
              <a:t>In all other positions, the joint surfaces are </a:t>
            </a:r>
            <a:r>
              <a:rPr lang="en-US" altLang="en-US" b="1" dirty="0" smtClean="0"/>
              <a:t>incongruent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Open-packed</a:t>
            </a:r>
            <a:r>
              <a:rPr lang="en-US" altLang="en-US" dirty="0" smtClean="0"/>
              <a:t> or loose-packed position or </a:t>
            </a:r>
            <a:r>
              <a:rPr lang="en-US" altLang="en-US" i="1" dirty="0" smtClean="0"/>
              <a:t>resting position</a:t>
            </a:r>
          </a:p>
          <a:p>
            <a:pPr lvl="2"/>
            <a:r>
              <a:rPr lang="en-US" altLang="en-US" smtClean="0"/>
              <a:t>Capsule </a:t>
            </a:r>
            <a:r>
              <a:rPr lang="en-US" altLang="en-US" dirty="0" smtClean="0"/>
              <a:t>and ligaments lax</a:t>
            </a:r>
          </a:p>
          <a:p>
            <a:pPr lvl="2"/>
            <a:r>
              <a:rPr lang="en-US" altLang="en-US" dirty="0" smtClean="0"/>
              <a:t>Minimal congruency between the articular surfaces</a:t>
            </a:r>
          </a:p>
          <a:p>
            <a:pPr lvl="2"/>
            <a:r>
              <a:rPr lang="en-US" altLang="en-US" dirty="0" smtClean="0"/>
              <a:t>Joint mobilization techniques are started in this position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Accessory Motion Forces</a:t>
            </a:r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09599" y="1828800"/>
            <a:ext cx="6347714" cy="4212563"/>
          </a:xfrm>
        </p:spPr>
        <p:txBody>
          <a:bodyPr/>
          <a:lstStyle/>
          <a:p>
            <a:r>
              <a:rPr lang="en-US" altLang="en-US" dirty="0" smtClean="0"/>
              <a:t>Traction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Approximation</a:t>
            </a:r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Shear</a:t>
            </a:r>
            <a:r>
              <a:rPr lang="en-US" altLang="en-US" b="1" dirty="0" smtClean="0"/>
              <a:t>	</a:t>
            </a:r>
            <a:r>
              <a:rPr lang="en-US" altLang="en-US" dirty="0" smtClean="0"/>
              <a:t>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998" y="584451"/>
            <a:ext cx="2468880" cy="2468880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2034247"/>
            <a:ext cx="2651760" cy="2651760"/>
          </a:xfrm>
          <a:prstGeom prst="rect">
            <a:avLst/>
          </a:prstGeom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" y="3733800"/>
            <a:ext cx="2834640" cy="28346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Osteokinematic</a:t>
            </a:r>
            <a:r>
              <a:rPr lang="en-US" dirty="0" smtClean="0"/>
              <a:t>: Bone </a:t>
            </a:r>
            <a:r>
              <a:rPr lang="en-US" dirty="0"/>
              <a:t>moving on another bone; joint </a:t>
            </a:r>
            <a:r>
              <a:rPr lang="en-US" dirty="0" smtClean="0"/>
              <a:t>motion; path of moving bone</a:t>
            </a:r>
            <a:endParaRPr lang="en-US" dirty="0"/>
          </a:p>
          <a:p>
            <a:r>
              <a:rPr lang="en-US" b="1" dirty="0" err="1" smtClean="0"/>
              <a:t>Arthrokinematic</a:t>
            </a:r>
            <a:r>
              <a:rPr lang="en-US" dirty="0" smtClean="0"/>
              <a:t>: motion that occurs </a:t>
            </a:r>
            <a:r>
              <a:rPr lang="en-US" i="1" dirty="0" smtClean="0"/>
              <a:t>between </a:t>
            </a:r>
            <a:r>
              <a:rPr lang="en-US" dirty="0" smtClean="0"/>
              <a:t>the articular surfaces of joints; joint surface motion</a:t>
            </a:r>
            <a:endParaRPr lang="en-US" sz="2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755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Osteokinematic</a:t>
            </a:r>
            <a:r>
              <a:rPr lang="en-US" dirty="0" smtClean="0"/>
              <a:t>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2160589"/>
            <a:ext cx="3545309" cy="3880772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AROM: muscles move joint through ROM</a:t>
            </a:r>
          </a:p>
          <a:p>
            <a:pPr lvl="1"/>
            <a:r>
              <a:rPr lang="en-US" dirty="0"/>
              <a:t>PROM: joint is passively moved through ROM</a:t>
            </a:r>
          </a:p>
          <a:p>
            <a:pPr lvl="2"/>
            <a:r>
              <a:rPr lang="en-US" dirty="0"/>
              <a:t>Why perform?</a:t>
            </a:r>
          </a:p>
          <a:p>
            <a:pPr lvl="3"/>
            <a:r>
              <a:rPr lang="en-US" dirty="0"/>
              <a:t>To determine available ROM</a:t>
            </a:r>
          </a:p>
          <a:p>
            <a:pPr lvl="3"/>
            <a:r>
              <a:rPr lang="en-US" dirty="0"/>
              <a:t>Assess </a:t>
            </a:r>
            <a:r>
              <a:rPr lang="en-US" b="1" dirty="0">
                <a:solidFill>
                  <a:srgbClr val="FF0000"/>
                </a:solidFill>
              </a:rPr>
              <a:t>end feel </a:t>
            </a:r>
          </a:p>
          <a:p>
            <a:pPr lvl="4"/>
            <a:r>
              <a:rPr lang="en-US" b="1" dirty="0"/>
              <a:t>Quality of the feel when slight pressure is applied at the end of the joint’s PROM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428" y="2819400"/>
            <a:ext cx="5388681" cy="1828800"/>
          </a:xfrm>
        </p:spPr>
      </p:pic>
    </p:spTree>
    <p:extLst>
      <p:ext uri="{BB962C8B-B14F-4D97-AF65-F5344CB8AC3E}">
        <p14:creationId xmlns:p14="http://schemas.microsoft.com/office/powerpoint/2010/main" val="258200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End Feels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sz="half" idx="1"/>
          </p:nvPr>
        </p:nvSpPr>
        <p:spPr>
          <a:xfrm>
            <a:off x="0" y="2160589"/>
            <a:ext cx="3869204" cy="3880772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sz="3000" dirty="0" smtClean="0">
                <a:solidFill>
                  <a:srgbClr val="0070C0"/>
                </a:solidFill>
              </a:rPr>
              <a:t>Normal</a:t>
            </a:r>
          </a:p>
          <a:p>
            <a:pPr lvl="1"/>
            <a:r>
              <a:rPr lang="en-US" altLang="en-US" sz="2800" dirty="0" smtClean="0"/>
              <a:t>Bony (hard)</a:t>
            </a:r>
          </a:p>
          <a:p>
            <a:pPr lvl="2"/>
            <a:r>
              <a:rPr lang="en-US" altLang="en-US" sz="2600" dirty="0" smtClean="0"/>
              <a:t>Elbow extension</a:t>
            </a:r>
          </a:p>
          <a:p>
            <a:pPr lvl="1"/>
            <a:r>
              <a:rPr lang="en-US" altLang="en-US" sz="2800" dirty="0" smtClean="0"/>
              <a:t>Soft tissue stretch (firm)</a:t>
            </a:r>
          </a:p>
          <a:p>
            <a:pPr lvl="2"/>
            <a:r>
              <a:rPr lang="en-US" altLang="en-US" sz="2600" dirty="0" smtClean="0"/>
              <a:t>Hip ER</a:t>
            </a:r>
          </a:p>
          <a:p>
            <a:pPr lvl="1"/>
            <a:r>
              <a:rPr lang="en-US" altLang="en-US" sz="2800" dirty="0" smtClean="0"/>
              <a:t>Soft tissue approximation(soft)</a:t>
            </a:r>
          </a:p>
          <a:p>
            <a:pPr lvl="2"/>
            <a:r>
              <a:rPr lang="en-US" altLang="en-US" sz="2600" dirty="0" smtClean="0"/>
              <a:t>Elbow flex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 smtClean="0"/>
              <a:t>	</a:t>
            </a:r>
            <a:endParaRPr lang="en-US" altLang="en-US" b="1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869204" y="1930400"/>
            <a:ext cx="3674596" cy="4110963"/>
          </a:xfrm>
        </p:spPr>
        <p:txBody>
          <a:bodyPr>
            <a:normAutofit fontScale="85000" lnSpcReduction="20000"/>
          </a:bodyPr>
          <a:lstStyle/>
          <a:p>
            <a:pPr marL="401637" indent="-285750">
              <a:defRPr/>
            </a:pPr>
            <a:r>
              <a:rPr lang="en-US" sz="3000" dirty="0" smtClean="0">
                <a:solidFill>
                  <a:srgbClr val="0070C0"/>
                </a:solidFill>
              </a:rPr>
              <a:t>Abnormal</a:t>
            </a:r>
          </a:p>
          <a:p>
            <a:pPr lvl="1">
              <a:defRPr/>
            </a:pPr>
            <a:r>
              <a:rPr lang="en-US" sz="2800" dirty="0" smtClean="0"/>
              <a:t>Bony</a:t>
            </a:r>
          </a:p>
          <a:p>
            <a:pPr lvl="2">
              <a:defRPr/>
            </a:pPr>
            <a:r>
              <a:rPr lang="en-US" sz="2600" dirty="0" smtClean="0"/>
              <a:t>fracture</a:t>
            </a:r>
          </a:p>
          <a:p>
            <a:pPr lvl="1">
              <a:defRPr/>
            </a:pPr>
            <a:r>
              <a:rPr lang="en-US" sz="2800" dirty="0" smtClean="0"/>
              <a:t>Muscle spasm</a:t>
            </a:r>
          </a:p>
          <a:p>
            <a:pPr lvl="2">
              <a:defRPr/>
            </a:pPr>
            <a:r>
              <a:rPr lang="en-US" sz="2600" dirty="0" smtClean="0"/>
              <a:t>Reflex guarding </a:t>
            </a:r>
          </a:p>
          <a:p>
            <a:pPr lvl="1">
              <a:defRPr/>
            </a:pPr>
            <a:r>
              <a:rPr lang="en-US" sz="2800" dirty="0" smtClean="0"/>
              <a:t>Empty</a:t>
            </a:r>
          </a:p>
          <a:p>
            <a:pPr lvl="2">
              <a:defRPr/>
            </a:pPr>
            <a:r>
              <a:rPr lang="en-US" sz="2600" dirty="0" smtClean="0"/>
              <a:t>Pain limits</a:t>
            </a:r>
          </a:p>
          <a:p>
            <a:pPr lvl="1">
              <a:defRPr/>
            </a:pPr>
            <a:r>
              <a:rPr lang="en-US" sz="2800" dirty="0" smtClean="0"/>
              <a:t>Springy block</a:t>
            </a:r>
            <a:r>
              <a:rPr lang="en-US" sz="3200" dirty="0" smtClean="0">
                <a:ea typeface="+mn-ea"/>
                <a:cs typeface="+mn-cs"/>
              </a:rPr>
              <a:t>	</a:t>
            </a:r>
          </a:p>
          <a:p>
            <a:pPr lvl="2">
              <a:defRPr/>
            </a:pPr>
            <a:r>
              <a:rPr lang="en-US" sz="3000" dirty="0" smtClean="0"/>
              <a:t>Meniscus tear</a:t>
            </a:r>
            <a:endParaRPr lang="en-US" sz="3000" dirty="0" smtClean="0">
              <a:ea typeface="+mn-ea"/>
              <a:cs typeface="+mn-cs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Arthrokinematic</a:t>
            </a:r>
            <a:r>
              <a:rPr lang="en-US" dirty="0" smtClean="0"/>
              <a:t> Motion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6576314" cy="4490373"/>
          </a:xfrm>
        </p:spPr>
        <p:txBody>
          <a:bodyPr>
            <a:normAutofit/>
          </a:bodyPr>
          <a:lstStyle/>
          <a:p>
            <a:r>
              <a:rPr lang="en-US" dirty="0"/>
              <a:t>Joint surface </a:t>
            </a:r>
            <a:r>
              <a:rPr lang="en-US" dirty="0" smtClean="0"/>
              <a:t>shape determines type of motion occurring at a joint</a:t>
            </a:r>
          </a:p>
          <a:p>
            <a:pPr lvl="1"/>
            <a:r>
              <a:rPr lang="en-US" dirty="0" smtClean="0"/>
              <a:t>Joint surfaces are curved</a:t>
            </a:r>
          </a:p>
          <a:p>
            <a:pPr lvl="2"/>
            <a:r>
              <a:rPr lang="en-US" dirty="0" smtClean="0"/>
              <a:t>Concave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onvex</a:t>
            </a:r>
          </a:p>
          <a:p>
            <a:endParaRPr lang="en-US" dirty="0"/>
          </a:p>
          <a:p>
            <a:r>
              <a:rPr lang="en-US" dirty="0" err="1" smtClean="0"/>
              <a:t>Arthrokinematics</a:t>
            </a:r>
            <a:r>
              <a:rPr lang="en-US" dirty="0" smtClean="0"/>
              <a:t> must occur for normal ROM</a:t>
            </a:r>
          </a:p>
          <a:p>
            <a:pPr lvl="2"/>
            <a:r>
              <a:rPr lang="en-US" altLang="en-US" dirty="0"/>
              <a:t>Accompany AROM but not under voluntary control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054225"/>
            <a:ext cx="28956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294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391400" cy="1320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Types of </a:t>
            </a:r>
            <a:r>
              <a:rPr lang="en-US" dirty="0" err="1" smtClean="0"/>
              <a:t>Arthrokinematic</a:t>
            </a:r>
            <a:r>
              <a:rPr lang="en-US" dirty="0" smtClean="0"/>
              <a:t> Motion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altLang="en-US" sz="4400" dirty="0" smtClean="0"/>
              <a:t>Roll (A)</a:t>
            </a:r>
          </a:p>
          <a:p>
            <a:pPr lvl="1"/>
            <a:r>
              <a:rPr lang="en-US" altLang="en-US" sz="4400" dirty="0" smtClean="0"/>
              <a:t>Rolling of 1 joint surface on another</a:t>
            </a:r>
          </a:p>
          <a:p>
            <a:pPr lvl="1"/>
            <a:r>
              <a:rPr lang="en-US" altLang="en-US" sz="4400" dirty="0" smtClean="0"/>
              <a:t>New points on each surface make contact throughout ROM</a:t>
            </a:r>
          </a:p>
          <a:p>
            <a:pPr lvl="1"/>
            <a:r>
              <a:rPr lang="en-US" sz="4400" b="1" dirty="0">
                <a:cs typeface="Times New Roman" pitchFamily="18" charset="0"/>
              </a:rPr>
              <a:t>Multiple points along one rotating articular surface contact multiple points on another articular surface </a:t>
            </a:r>
            <a:endParaRPr lang="en-US" altLang="en-US" sz="4400" b="1" dirty="0" smtClean="0"/>
          </a:p>
          <a:p>
            <a:pPr lvl="2"/>
            <a:r>
              <a:rPr lang="en-US" altLang="en-US" sz="4400" dirty="0" smtClean="0"/>
              <a:t>Tire rotating across a stretch of pavement</a:t>
            </a:r>
          </a:p>
        </p:txBody>
      </p:sp>
      <p:pic>
        <p:nvPicPr>
          <p:cNvPr id="6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738" y="2397845"/>
            <a:ext cx="3089275" cy="340692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934200" cy="1320800"/>
          </a:xfrm>
        </p:spPr>
        <p:txBody>
          <a:bodyPr/>
          <a:lstStyle/>
          <a:p>
            <a:r>
              <a:rPr lang="en-US" dirty="0"/>
              <a:t>Types of </a:t>
            </a:r>
            <a:r>
              <a:rPr lang="en-US" dirty="0" err="1"/>
              <a:t>Arthrokinematic</a:t>
            </a:r>
            <a:r>
              <a:rPr lang="en-US" dirty="0"/>
              <a:t>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pPr>
              <a:defRPr/>
            </a:pPr>
            <a:r>
              <a:rPr lang="en-US" sz="4400" dirty="0">
                <a:cs typeface="Times New Roman" pitchFamily="18" charset="0"/>
              </a:rPr>
              <a:t>Slide</a:t>
            </a:r>
            <a:r>
              <a:rPr lang="en-US" sz="4400" i="1" dirty="0">
                <a:cs typeface="Times New Roman" pitchFamily="18" charset="0"/>
              </a:rPr>
              <a:t> or </a:t>
            </a:r>
            <a:r>
              <a:rPr lang="en-US" sz="4400" i="1" dirty="0" smtClean="0">
                <a:cs typeface="Times New Roman" pitchFamily="18" charset="0"/>
              </a:rPr>
              <a:t>glide (B)</a:t>
            </a:r>
            <a:endParaRPr lang="en-US" sz="4400" i="1" dirty="0">
              <a:cs typeface="Times New Roman" pitchFamily="18" charset="0"/>
            </a:endParaRPr>
          </a:p>
          <a:p>
            <a:pPr lvl="1">
              <a:defRPr/>
            </a:pPr>
            <a:r>
              <a:rPr lang="en-US" sz="4400" b="1" dirty="0">
                <a:cs typeface="Times New Roman" pitchFamily="18" charset="0"/>
              </a:rPr>
              <a:t>Single point on one articular surface contacts multiple points on another articular surface </a:t>
            </a:r>
          </a:p>
          <a:p>
            <a:pPr lvl="1">
              <a:defRPr/>
            </a:pPr>
            <a:r>
              <a:rPr lang="en-US" altLang="en-US" sz="4400" b="1" dirty="0"/>
              <a:t>Linear</a:t>
            </a:r>
            <a:r>
              <a:rPr lang="en-US" altLang="en-US" sz="4400" dirty="0"/>
              <a:t> movement of a joint surface </a:t>
            </a:r>
            <a:r>
              <a:rPr lang="en-US" altLang="en-US" sz="4400" b="1" dirty="0"/>
              <a:t>parallel</a:t>
            </a:r>
            <a:r>
              <a:rPr lang="en-US" altLang="en-US" sz="4400" dirty="0"/>
              <a:t> to the plane of the adjoining joint surface</a:t>
            </a:r>
          </a:p>
          <a:p>
            <a:pPr lvl="1">
              <a:defRPr/>
            </a:pPr>
            <a:r>
              <a:rPr lang="en-US" altLang="en-US" sz="4400" dirty="0"/>
              <a:t>1 point on a joint surface contacts new points on the adjacent surface </a:t>
            </a:r>
            <a:endParaRPr lang="en-US" sz="4400" dirty="0">
              <a:cs typeface="Times New Roman" pitchFamily="18" charset="0"/>
            </a:endParaRPr>
          </a:p>
          <a:p>
            <a:pPr lvl="2">
              <a:defRPr/>
            </a:pPr>
            <a:r>
              <a:rPr lang="en-US" sz="4400" dirty="0">
                <a:cs typeface="Times New Roman" pitchFamily="18" charset="0"/>
              </a:rPr>
              <a:t> Stationary tire skidding across a stretch of icy </a:t>
            </a:r>
            <a:r>
              <a:rPr lang="en-US" sz="4400" dirty="0" smtClean="0">
                <a:cs typeface="Times New Roman" pitchFamily="18" charset="0"/>
              </a:rPr>
              <a:t>pavement</a:t>
            </a:r>
          </a:p>
          <a:p>
            <a:pPr lvl="2">
              <a:defRPr/>
            </a:pP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/>
              <a:t>I</a:t>
            </a:r>
            <a:r>
              <a:rPr lang="en-US" altLang="en-US" sz="4400" dirty="0" smtClean="0"/>
              <a:t>ce </a:t>
            </a:r>
            <a:r>
              <a:rPr lang="en-US" altLang="en-US" sz="4400" dirty="0"/>
              <a:t>skater’s blade</a:t>
            </a:r>
          </a:p>
          <a:p>
            <a:endParaRPr lang="en-US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738" y="2397845"/>
            <a:ext cx="3089275" cy="3406922"/>
          </a:xfrm>
        </p:spPr>
      </p:pic>
    </p:spTree>
    <p:extLst>
      <p:ext uri="{BB962C8B-B14F-4D97-AF65-F5344CB8AC3E}">
        <p14:creationId xmlns:p14="http://schemas.microsoft.com/office/powerpoint/2010/main" val="372479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609600"/>
            <a:ext cx="6934200" cy="1320800"/>
          </a:xfrm>
        </p:spPr>
        <p:txBody>
          <a:bodyPr/>
          <a:lstStyle/>
          <a:p>
            <a:r>
              <a:rPr lang="en-US" dirty="0" smtClean="0"/>
              <a:t>Types of </a:t>
            </a:r>
            <a:r>
              <a:rPr lang="en-US" dirty="0" err="1" smtClean="0"/>
              <a:t>Arthrokinematic</a:t>
            </a:r>
            <a:r>
              <a:rPr lang="en-US" dirty="0" smtClean="0"/>
              <a:t> Motion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3545309" cy="57912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altLang="en-US" sz="4400" dirty="0" smtClean="0"/>
              <a:t>Spin(C)</a:t>
            </a:r>
            <a:endParaRPr lang="en-US" altLang="en-US" sz="4400" dirty="0"/>
          </a:p>
          <a:p>
            <a:pPr lvl="1"/>
            <a:r>
              <a:rPr lang="en-US" altLang="en-US" sz="4400" dirty="0"/>
              <a:t>Rotation of the movable joint surface on the fixed adjacent surface</a:t>
            </a:r>
          </a:p>
          <a:p>
            <a:pPr lvl="2"/>
            <a:r>
              <a:rPr lang="en-US" altLang="en-US" sz="4400" dirty="0"/>
              <a:t>Same point on each surface remains in contact with each </a:t>
            </a:r>
            <a:r>
              <a:rPr lang="en-US" altLang="en-US" sz="4400" dirty="0" smtClean="0"/>
              <a:t>other</a:t>
            </a:r>
          </a:p>
          <a:p>
            <a:pPr lvl="2"/>
            <a:r>
              <a:rPr lang="en-US" altLang="en-US" sz="4400" dirty="0" smtClean="0"/>
              <a:t>Spin occurs along a central longitudinal axis regardless of convex/concave</a:t>
            </a:r>
          </a:p>
          <a:p>
            <a:pPr lvl="3"/>
            <a:r>
              <a:rPr lang="en-US" altLang="en-US" sz="4400" dirty="0" smtClean="0"/>
              <a:t>Top </a:t>
            </a:r>
            <a:r>
              <a:rPr lang="en-US" altLang="en-US" sz="4400" dirty="0"/>
              <a:t>spinning on table</a:t>
            </a:r>
          </a:p>
          <a:p>
            <a:pPr lvl="3"/>
            <a:r>
              <a:rPr lang="en-US" altLang="en-US" sz="4400" dirty="0" err="1"/>
              <a:t>Humerus</a:t>
            </a:r>
            <a:r>
              <a:rPr lang="en-US" altLang="en-US" sz="4400" dirty="0"/>
              <a:t> rotating in glenoid fossa (IR/ER)</a:t>
            </a:r>
          </a:p>
          <a:p>
            <a:pPr lvl="3"/>
            <a:r>
              <a:rPr lang="en-US" altLang="en-US" sz="4400" dirty="0" err="1"/>
              <a:t>Prox</a:t>
            </a:r>
            <a:r>
              <a:rPr lang="en-US" altLang="en-US" sz="4400" dirty="0"/>
              <a:t> RUJ supination/pronation</a:t>
            </a:r>
          </a:p>
          <a:p>
            <a:pPr marL="0" indent="0">
              <a:buNone/>
            </a:pPr>
            <a:endParaRPr lang="en-US" altLang="en-US" sz="4400" b="1" dirty="0"/>
          </a:p>
          <a:p>
            <a:r>
              <a:rPr lang="en-US" altLang="en-US" sz="4400" b="1" dirty="0"/>
              <a:t>* Most joint motion = a combination of all 3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4400" b="1" dirty="0"/>
              <a:t>		</a:t>
            </a:r>
            <a:r>
              <a:rPr lang="en-US" altLang="en-US" sz="4400" dirty="0"/>
              <a:t>		</a:t>
            </a:r>
          </a:p>
          <a:p>
            <a:endParaRPr lang="en-US" dirty="0"/>
          </a:p>
        </p:txBody>
      </p:sp>
      <p:pic>
        <p:nvPicPr>
          <p:cNvPr id="7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738" y="2397845"/>
            <a:ext cx="3089275" cy="3406922"/>
          </a:xfrm>
        </p:spPr>
      </p:pic>
    </p:spTree>
    <p:extLst>
      <p:ext uri="{BB962C8B-B14F-4D97-AF65-F5344CB8AC3E}">
        <p14:creationId xmlns:p14="http://schemas.microsoft.com/office/powerpoint/2010/main" val="470566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Convex-Concave Rule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sz="half" idx="1"/>
          </p:nvPr>
        </p:nvSpPr>
        <p:spPr>
          <a:xfrm>
            <a:off x="76200" y="1752600"/>
            <a:ext cx="3621509" cy="4800600"/>
          </a:xfrm>
        </p:spPr>
        <p:txBody>
          <a:bodyPr>
            <a:noAutofit/>
          </a:bodyPr>
          <a:lstStyle/>
          <a:p>
            <a:r>
              <a:rPr lang="en-US" altLang="en-US" b="1" dirty="0" smtClean="0"/>
              <a:t>Concave on convex</a:t>
            </a:r>
            <a:endParaRPr lang="en-US" altLang="en-US" sz="1800" dirty="0"/>
          </a:p>
          <a:p>
            <a:pPr lvl="1"/>
            <a:r>
              <a:rPr lang="en-US" altLang="en-US" sz="1800" dirty="0" smtClean="0"/>
              <a:t>Concave joint surface moves in the </a:t>
            </a:r>
            <a:r>
              <a:rPr lang="en-US" altLang="en-US" sz="1800" b="1" dirty="0" smtClean="0"/>
              <a:t>same</a:t>
            </a:r>
            <a:r>
              <a:rPr lang="en-US" altLang="en-US" sz="1800" dirty="0" smtClean="0"/>
              <a:t> direction as the body segment’s motion</a:t>
            </a:r>
          </a:p>
          <a:p>
            <a:pPr marL="457200" lvl="1" indent="0">
              <a:buNone/>
            </a:pPr>
            <a:endParaRPr lang="en-US" altLang="en-US" sz="1800" dirty="0" smtClean="0"/>
          </a:p>
          <a:p>
            <a:r>
              <a:rPr lang="en-US" altLang="en-US" b="1" dirty="0" smtClean="0"/>
              <a:t>Convex on concave joint surface </a:t>
            </a:r>
          </a:p>
          <a:p>
            <a:pPr lvl="1"/>
            <a:r>
              <a:rPr lang="en-US" altLang="en-US" sz="1800" dirty="0" smtClean="0"/>
              <a:t>Convex joint surface moves in the </a:t>
            </a:r>
            <a:r>
              <a:rPr lang="en-US" altLang="en-US" sz="1800" b="1" dirty="0" smtClean="0"/>
              <a:t>opposite</a:t>
            </a:r>
            <a:r>
              <a:rPr lang="en-US" altLang="en-US" sz="1800" dirty="0" smtClean="0"/>
              <a:t> direction of the body segment’s movement</a:t>
            </a:r>
          </a:p>
          <a:p>
            <a:pPr lvl="1"/>
            <a:endParaRPr lang="en-US" altLang="en-US" sz="1800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039" y="3581400"/>
            <a:ext cx="3089275" cy="3089275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876920"/>
            <a:ext cx="3108960" cy="31089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743</TotalTime>
  <Words>500</Words>
  <Application>Microsoft Office PowerPoint</Application>
  <PresentationFormat>On-screen Show (4:3)</PresentationFormat>
  <Paragraphs>114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Arthrokinematics</vt:lpstr>
      <vt:lpstr>Joint Motion</vt:lpstr>
      <vt:lpstr>Osteokinematic Motion</vt:lpstr>
      <vt:lpstr>End Feels</vt:lpstr>
      <vt:lpstr>Arthrokinematic Motion </vt:lpstr>
      <vt:lpstr>Types of Arthrokinematic Motion</vt:lpstr>
      <vt:lpstr>Types of Arthrokinematic Motion</vt:lpstr>
      <vt:lpstr>Types of Arthrokinematic Motion</vt:lpstr>
      <vt:lpstr>Convex-Concave Rule</vt:lpstr>
      <vt:lpstr>Arthrokinematics and Physical Therapy</vt:lpstr>
      <vt:lpstr>Joint Surface Positions  </vt:lpstr>
      <vt:lpstr>Joint Surface Positions  </vt:lpstr>
      <vt:lpstr>Accessory Motion Forces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Dover</dc:creator>
  <cp:lastModifiedBy>Sturgill, Lynne</cp:lastModifiedBy>
  <cp:revision>57</cp:revision>
  <cp:lastPrinted>2016-05-17T15:27:17Z</cp:lastPrinted>
  <dcterms:created xsi:type="dcterms:W3CDTF">2010-07-04T21:18:12Z</dcterms:created>
  <dcterms:modified xsi:type="dcterms:W3CDTF">2016-07-29T16:54:21Z</dcterms:modified>
</cp:coreProperties>
</file>