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1"/>
  </p:notesMasterIdLst>
  <p:handoutMasterIdLst>
    <p:handoutMasterId r:id="rId32"/>
  </p:handoutMasterIdLst>
  <p:sldIdLst>
    <p:sldId id="282" r:id="rId2"/>
    <p:sldId id="283" r:id="rId3"/>
    <p:sldId id="322" r:id="rId4"/>
    <p:sldId id="285" r:id="rId5"/>
    <p:sldId id="315" r:id="rId6"/>
    <p:sldId id="313" r:id="rId7"/>
    <p:sldId id="289" r:id="rId8"/>
    <p:sldId id="287" r:id="rId9"/>
    <p:sldId id="290" r:id="rId10"/>
    <p:sldId id="288" r:id="rId11"/>
    <p:sldId id="314" r:id="rId12"/>
    <p:sldId id="316" r:id="rId13"/>
    <p:sldId id="310" r:id="rId14"/>
    <p:sldId id="319" r:id="rId15"/>
    <p:sldId id="320" r:id="rId16"/>
    <p:sldId id="321" r:id="rId17"/>
    <p:sldId id="302" r:id="rId18"/>
    <p:sldId id="303" r:id="rId19"/>
    <p:sldId id="294" r:id="rId20"/>
    <p:sldId id="293" r:id="rId21"/>
    <p:sldId id="301" r:id="rId22"/>
    <p:sldId id="304" r:id="rId23"/>
    <p:sldId id="295" r:id="rId24"/>
    <p:sldId id="312" r:id="rId25"/>
    <p:sldId id="318" r:id="rId26"/>
    <p:sldId id="308" r:id="rId27"/>
    <p:sldId id="305" r:id="rId28"/>
    <p:sldId id="306" r:id="rId29"/>
    <p:sldId id="30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6FFE-D8F4-47D2-BB87-243DB7AAFB7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B41E6-C8BF-40A8-94AC-244AA184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43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6C1DC-B497-45D7-9145-C408791224EE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F6BFE-38EC-4EC2-A6B6-E54087DCD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0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49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07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14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73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1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5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58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96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11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60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99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4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6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22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3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07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8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03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86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8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A0E39-B4AD-4D10-BD59-5CD2765339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3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9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24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7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1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93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2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3335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06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2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6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9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0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4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2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2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7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0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8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Articular</a:t>
            </a:r>
            <a:r>
              <a:rPr lang="en-US" dirty="0" smtClean="0"/>
              <a:t>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088109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i="1" dirty="0" smtClean="0"/>
              <a:t>5. </a:t>
            </a:r>
            <a:r>
              <a:rPr lang="en-US" b="1" i="1" dirty="0" err="1" smtClean="0"/>
              <a:t>Condyloid</a:t>
            </a:r>
            <a:r>
              <a:rPr lang="en-US" b="1" i="1" dirty="0" smtClean="0"/>
              <a:t> joint</a:t>
            </a:r>
          </a:p>
          <a:p>
            <a:pPr lvl="1">
              <a:defRPr/>
            </a:pPr>
            <a:r>
              <a:rPr lang="en-US" dirty="0" smtClean="0"/>
              <a:t>Convex elongated surface articulates with a concave surface</a:t>
            </a:r>
          </a:p>
          <a:p>
            <a:pPr lvl="1">
              <a:defRPr/>
            </a:pPr>
            <a:r>
              <a:rPr lang="en-US" dirty="0" smtClean="0"/>
              <a:t>Allows motion to occur in </a:t>
            </a:r>
            <a:r>
              <a:rPr lang="en-US" b="1" dirty="0" smtClean="0"/>
              <a:t>two planes</a:t>
            </a:r>
          </a:p>
          <a:p>
            <a:pPr lvl="2">
              <a:defRPr/>
            </a:pPr>
            <a:r>
              <a:rPr lang="en-US" dirty="0" smtClean="0"/>
              <a:t>biaxial</a:t>
            </a:r>
          </a:p>
          <a:p>
            <a:pPr lvl="1">
              <a:defRPr/>
            </a:pPr>
            <a:r>
              <a:rPr lang="en-US" dirty="0" smtClean="0"/>
              <a:t>ex </a:t>
            </a:r>
            <a:r>
              <a:rPr lang="en-US" dirty="0" err="1" smtClean="0"/>
              <a:t>radiocarpal</a:t>
            </a:r>
            <a:r>
              <a:rPr lang="en-US" dirty="0" smtClean="0"/>
              <a:t> (wrist) joint</a:t>
            </a:r>
          </a:p>
        </p:txBody>
      </p:sp>
      <p:pic>
        <p:nvPicPr>
          <p:cNvPr id="5" name="Picture 2" descr="C:\Users\Logan\Desktop\2363_F03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72479"/>
            <a:ext cx="3702050" cy="370205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160589"/>
            <a:ext cx="3545309" cy="3880772"/>
          </a:xfrm>
        </p:spPr>
        <p:txBody>
          <a:bodyPr/>
          <a:lstStyle/>
          <a:p>
            <a:pPr>
              <a:defRPr/>
            </a:pPr>
            <a:r>
              <a:rPr lang="en-US" b="1" i="1" dirty="0" smtClean="0"/>
              <a:t>6.  Ball-and-socket </a:t>
            </a:r>
            <a:r>
              <a:rPr lang="en-US" b="1" i="1" dirty="0"/>
              <a:t>joint </a:t>
            </a:r>
          </a:p>
          <a:p>
            <a:pPr lvl="1">
              <a:defRPr/>
            </a:pPr>
            <a:r>
              <a:rPr lang="en-US" dirty="0"/>
              <a:t>Articulation between spherical convex surface and cup-like socket</a:t>
            </a:r>
          </a:p>
          <a:p>
            <a:pPr lvl="1">
              <a:defRPr/>
            </a:pPr>
            <a:r>
              <a:rPr lang="en-US" dirty="0"/>
              <a:t>Allows wide ranges of motion in all </a:t>
            </a:r>
            <a:r>
              <a:rPr lang="en-US" b="1" dirty="0"/>
              <a:t>three planes</a:t>
            </a:r>
          </a:p>
          <a:p>
            <a:pPr lvl="2">
              <a:defRPr/>
            </a:pPr>
            <a:r>
              <a:rPr lang="en-US" dirty="0" err="1"/>
              <a:t>multiaxial</a:t>
            </a:r>
            <a:endParaRPr lang="en-US" dirty="0"/>
          </a:p>
          <a:p>
            <a:pPr lvl="1">
              <a:defRPr/>
            </a:pPr>
            <a:r>
              <a:rPr lang="en-US" dirty="0"/>
              <a:t>ex hip joint</a:t>
            </a:r>
          </a:p>
          <a:p>
            <a:endParaRPr lang="en-US" dirty="0"/>
          </a:p>
        </p:txBody>
      </p:sp>
      <p:pic>
        <p:nvPicPr>
          <p:cNvPr id="5" name="Picture 2" descr="C:\Users\Logan\Desktop\2363_F03_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738" y="2556669"/>
            <a:ext cx="3089275" cy="3089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18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connective tissues supporting the joints of the body are composed of</a:t>
            </a:r>
          </a:p>
          <a:p>
            <a:pPr lvl="1"/>
            <a:r>
              <a:rPr lang="en-US" dirty="0" smtClean="0"/>
              <a:t> fibers	</a:t>
            </a:r>
          </a:p>
          <a:p>
            <a:pPr lvl="1"/>
            <a:r>
              <a:rPr lang="en-US" dirty="0" smtClean="0"/>
              <a:t> ground substance </a:t>
            </a:r>
          </a:p>
          <a:p>
            <a:pPr lvl="1"/>
            <a:r>
              <a:rPr lang="en-US" dirty="0" smtClean="0"/>
              <a:t> cells</a:t>
            </a:r>
          </a:p>
          <a:p>
            <a:r>
              <a:rPr lang="en-US" dirty="0"/>
              <a:t>B</a:t>
            </a:r>
            <a:r>
              <a:rPr lang="en-US" dirty="0" smtClean="0"/>
              <a:t>lended in various proportions depending on the joint’s mechanical demands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2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 </a:t>
            </a:r>
            <a:r>
              <a:rPr lang="en-US" i="1" dirty="0" smtClean="0"/>
              <a:t>Fibers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71600"/>
            <a:ext cx="6347714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Collagen</a:t>
            </a:r>
          </a:p>
          <a:p>
            <a:pPr lvl="1"/>
            <a:r>
              <a:rPr lang="en-US" i="1" dirty="0" smtClean="0"/>
              <a:t>Type 1</a:t>
            </a:r>
          </a:p>
          <a:p>
            <a:pPr lvl="2"/>
            <a:r>
              <a:rPr lang="en-US" dirty="0" smtClean="0"/>
              <a:t>Thick and rugged, designed to resist elongation</a:t>
            </a:r>
          </a:p>
          <a:p>
            <a:pPr lvl="2"/>
            <a:r>
              <a:rPr lang="en-US" dirty="0" smtClean="0"/>
              <a:t>“dense irregular connective tissue”</a:t>
            </a:r>
          </a:p>
          <a:p>
            <a:pPr lvl="3"/>
            <a:r>
              <a:rPr lang="en-US" dirty="0" smtClean="0"/>
              <a:t>Ligaments, tendons, joint capsule</a:t>
            </a:r>
          </a:p>
          <a:p>
            <a:pPr lvl="1"/>
            <a:r>
              <a:rPr lang="en-US" i="1" dirty="0" smtClean="0"/>
              <a:t>Type 2</a:t>
            </a:r>
          </a:p>
          <a:p>
            <a:pPr lvl="2"/>
            <a:r>
              <a:rPr lang="en-US" dirty="0" smtClean="0"/>
              <a:t>Thinner and less stiff than type 1</a:t>
            </a:r>
          </a:p>
          <a:p>
            <a:pPr lvl="2"/>
            <a:r>
              <a:rPr lang="en-US" dirty="0" smtClean="0"/>
              <a:t>Flexible, woven framework to maintain shape </a:t>
            </a:r>
          </a:p>
          <a:p>
            <a:pPr lvl="3"/>
            <a:r>
              <a:rPr lang="en-US" dirty="0" smtClean="0"/>
              <a:t>Articular cartilage </a:t>
            </a:r>
            <a:endParaRPr lang="en-US" dirty="0"/>
          </a:p>
          <a:p>
            <a:r>
              <a:rPr lang="en-US" b="1" dirty="0" smtClean="0"/>
              <a:t>Elastin</a:t>
            </a:r>
          </a:p>
          <a:p>
            <a:pPr lvl="1"/>
            <a:r>
              <a:rPr lang="en-US" dirty="0" smtClean="0"/>
              <a:t>Elastic in nature</a:t>
            </a:r>
          </a:p>
          <a:p>
            <a:pPr lvl="1"/>
            <a:r>
              <a:rPr lang="en-US" dirty="0" smtClean="0"/>
              <a:t>Resist stretching (tensile forces)</a:t>
            </a:r>
          </a:p>
          <a:p>
            <a:pPr lvl="1"/>
            <a:r>
              <a:rPr lang="en-US" dirty="0" smtClean="0"/>
              <a:t>Have more give when elongated</a:t>
            </a:r>
          </a:p>
          <a:p>
            <a:pPr lvl="2"/>
            <a:r>
              <a:rPr lang="en-US" dirty="0" smtClean="0"/>
              <a:t>Allow tissue to bend a great deal before breaking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2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Stress-Strain Curve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5425437" cy="3840480"/>
          </a:xfrm>
        </p:spPr>
      </p:pic>
    </p:spTree>
    <p:extLst>
      <p:ext uri="{BB962C8B-B14F-4D97-AF65-F5344CB8AC3E}">
        <p14:creationId xmlns:p14="http://schemas.microsoft.com/office/powerpoint/2010/main" val="3755854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3733800" cy="4364961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en-US" altLang="en-US" sz="5600" b="1" dirty="0"/>
              <a:t>2 </a:t>
            </a:r>
            <a:r>
              <a:rPr lang="en-US" altLang="en-US" sz="5600" b="1" dirty="0" smtClean="0"/>
              <a:t>bones</a:t>
            </a:r>
            <a:endParaRPr lang="en-US" altLang="en-US" sz="5800" b="1" dirty="0"/>
          </a:p>
          <a:p>
            <a:pPr lvl="1"/>
            <a:r>
              <a:rPr lang="en-US" altLang="en-US" sz="5600" b="1" dirty="0" smtClean="0"/>
              <a:t> </a:t>
            </a:r>
            <a:r>
              <a:rPr lang="en-US" altLang="en-US" sz="5600" b="1" dirty="0"/>
              <a:t>A</a:t>
            </a:r>
            <a:r>
              <a:rPr lang="en-US" altLang="en-US" sz="5600" b="1" dirty="0" smtClean="0"/>
              <a:t>rticular cartilage</a:t>
            </a:r>
          </a:p>
          <a:p>
            <a:pPr lvl="2"/>
            <a:r>
              <a:rPr lang="en-US" altLang="en-US" sz="5400" b="1" dirty="0" smtClean="0"/>
              <a:t>Dissipates and absorbs compressive forces</a:t>
            </a:r>
          </a:p>
          <a:p>
            <a:pPr lvl="1"/>
            <a:r>
              <a:rPr lang="en-US" altLang="en-US" sz="5600" b="1" dirty="0" smtClean="0"/>
              <a:t>Joint </a:t>
            </a:r>
            <a:r>
              <a:rPr lang="en-US" altLang="en-US" sz="5600" b="1" dirty="0"/>
              <a:t>capsule</a:t>
            </a:r>
          </a:p>
          <a:p>
            <a:pPr lvl="2"/>
            <a:r>
              <a:rPr lang="en-US" altLang="en-US" sz="5400" b="1" dirty="0"/>
              <a:t>Connective tissue that surrounds and binds joints together </a:t>
            </a:r>
            <a:endParaRPr lang="en-US" altLang="en-US" sz="5400" b="1" dirty="0" smtClean="0"/>
          </a:p>
          <a:p>
            <a:pPr lvl="1"/>
            <a:r>
              <a:rPr lang="en-US" altLang="en-US" sz="5600" b="1" dirty="0"/>
              <a:t>Synovial membrane</a:t>
            </a:r>
          </a:p>
          <a:p>
            <a:pPr lvl="2"/>
            <a:r>
              <a:rPr lang="en-US" altLang="en-US" sz="5400" b="1" dirty="0"/>
              <a:t>Produces synovial </a:t>
            </a:r>
            <a:r>
              <a:rPr lang="en-US" altLang="en-US" sz="5400" b="1" dirty="0" smtClean="0"/>
              <a:t>fluid</a:t>
            </a:r>
            <a:endParaRPr lang="en-US" altLang="en-US" sz="5200" b="1" dirty="0"/>
          </a:p>
          <a:p>
            <a:pPr lvl="3"/>
            <a:r>
              <a:rPr lang="en-US" altLang="en-US" sz="5200" b="1" dirty="0" smtClean="0"/>
              <a:t>Synovial Fluid</a:t>
            </a:r>
          </a:p>
          <a:p>
            <a:pPr lvl="4"/>
            <a:r>
              <a:rPr lang="en-US" altLang="en-US" sz="5600" b="1" dirty="0" smtClean="0"/>
              <a:t>Joint </a:t>
            </a:r>
            <a:r>
              <a:rPr lang="en-US" altLang="en-US" sz="5600" b="1" dirty="0"/>
              <a:t>lubrication and </a:t>
            </a:r>
            <a:r>
              <a:rPr lang="en-US" altLang="en-US" sz="5400" b="1" dirty="0" smtClean="0"/>
              <a:t>nutrition</a:t>
            </a:r>
          </a:p>
          <a:p>
            <a:pPr lvl="1"/>
            <a:r>
              <a:rPr lang="en-US" altLang="en-US" sz="5600" b="1" dirty="0" smtClean="0"/>
              <a:t>Ligaments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409336"/>
            <a:ext cx="4191000" cy="338328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62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Thickened regions of connective tissue that </a:t>
            </a:r>
            <a:r>
              <a:rPr lang="en-US" b="1" dirty="0" smtClean="0">
                <a:solidFill>
                  <a:srgbClr val="FF0000"/>
                </a:solidFill>
              </a:rPr>
              <a:t>connect bone to bone</a:t>
            </a:r>
          </a:p>
          <a:p>
            <a:r>
              <a:rPr lang="en-US" dirty="0" smtClean="0"/>
              <a:t>Limit excessive joint motion</a:t>
            </a:r>
          </a:p>
          <a:p>
            <a:r>
              <a:rPr lang="en-US" dirty="0" smtClean="0"/>
              <a:t>Increase stability of joint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57400"/>
            <a:ext cx="4044094" cy="3017520"/>
          </a:xfrm>
        </p:spPr>
      </p:pic>
    </p:spTree>
    <p:extLst>
      <p:ext uri="{BB962C8B-B14F-4D97-AF65-F5344CB8AC3E}">
        <p14:creationId xmlns:p14="http://schemas.microsoft.com/office/powerpoint/2010/main" val="351505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657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Dense fibrous connective tissue that can withstand compressive and shear forces through articular surfaces</a:t>
            </a:r>
          </a:p>
          <a:p>
            <a:pPr lvl="1"/>
            <a:r>
              <a:rPr lang="en-US" dirty="0" smtClean="0"/>
              <a:t>Reduces friction between joint surfaces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Articular cartilage = </a:t>
            </a:r>
            <a:r>
              <a:rPr lang="en-US" dirty="0" smtClean="0">
                <a:solidFill>
                  <a:srgbClr val="FF0000"/>
                </a:solidFill>
              </a:rPr>
              <a:t>HYALINE</a:t>
            </a:r>
            <a:r>
              <a:rPr lang="en-US" dirty="0" smtClean="0"/>
              <a:t> cartilage : covers ends of bones in synovial joints, provides smooth articulating surfaces</a:t>
            </a:r>
          </a:p>
          <a:p>
            <a:pPr lvl="1"/>
            <a:r>
              <a:rPr lang="en-US" dirty="0" smtClean="0"/>
              <a:t>Type II collagen</a:t>
            </a:r>
          </a:p>
          <a:p>
            <a:pPr lvl="1"/>
            <a:r>
              <a:rPr lang="en-US" dirty="0" smtClean="0"/>
              <a:t>Lacks blood supply (</a:t>
            </a:r>
            <a:r>
              <a:rPr lang="en-US" dirty="0" err="1" smtClean="0">
                <a:solidFill>
                  <a:srgbClr val="00B0F0"/>
                </a:solidFill>
              </a:rPr>
              <a:t>avascular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Receives its nourishment from synovial fluid</a:t>
            </a:r>
          </a:p>
          <a:p>
            <a:pPr lvl="3"/>
            <a:r>
              <a:rPr lang="en-US" dirty="0" smtClean="0"/>
              <a:t>“milking” action when cartilage deformed during joint loading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Can’t repair self if damaged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err="1" smtClean="0">
                <a:solidFill>
                  <a:srgbClr val="00B0F0"/>
                </a:solidFill>
              </a:rPr>
              <a:t>Aneural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/>
          </a:p>
        </p:txBody>
      </p:sp>
      <p:pic>
        <p:nvPicPr>
          <p:cNvPr id="3074" name="Picture 2" descr="C:\Users\Logan\Desktop\downlo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2519680" cy="2834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Fibrocartilage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Shock absorption</a:t>
            </a:r>
          </a:p>
          <a:p>
            <a:pPr lvl="2"/>
            <a:r>
              <a:rPr lang="en-US" dirty="0" smtClean="0"/>
              <a:t>Resists and disperses compressive and shear forces</a:t>
            </a:r>
          </a:p>
          <a:p>
            <a:pPr lvl="1"/>
            <a:r>
              <a:rPr lang="en-US" dirty="0" smtClean="0"/>
              <a:t>Support and stabilization to joints</a:t>
            </a:r>
          </a:p>
          <a:p>
            <a:pPr lvl="1"/>
            <a:r>
              <a:rPr lang="en-US" dirty="0" smtClean="0"/>
              <a:t>Important in weight-bearing joints</a:t>
            </a:r>
          </a:p>
          <a:p>
            <a:pPr lvl="1"/>
            <a:r>
              <a:rPr lang="en-US" dirty="0" smtClean="0"/>
              <a:t>Healing:  some tissue repair when near </a:t>
            </a:r>
            <a:r>
              <a:rPr lang="en-US" dirty="0" err="1" smtClean="0"/>
              <a:t>vascularized</a:t>
            </a:r>
            <a:r>
              <a:rPr lang="en-US" dirty="0" smtClean="0"/>
              <a:t> structures</a:t>
            </a:r>
          </a:p>
          <a:p>
            <a:pPr lvl="2"/>
            <a:r>
              <a:rPr lang="en-US" dirty="0" err="1" smtClean="0"/>
              <a:t>Ie</a:t>
            </a:r>
            <a:r>
              <a:rPr lang="en-US" dirty="0" smtClean="0"/>
              <a:t> poor healing = innermost meniscus</a:t>
            </a:r>
          </a:p>
          <a:p>
            <a:pPr lvl="1"/>
            <a:r>
              <a:rPr lang="en-US" dirty="0" smtClean="0"/>
              <a:t>Examples: intervertebral disc,  between clavicle and sternum, triangular fibrocartilage, labrum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C:\Users\Logan\Desktop\meniscal_tear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7709" y="2590800"/>
            <a:ext cx="5513974" cy="2194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Fibrocartilage</a:t>
            </a:r>
            <a:endParaRPr lang="en-US" dirty="0" smtClean="0"/>
          </a:p>
          <a:p>
            <a:r>
              <a:rPr lang="en-US" dirty="0" smtClean="0"/>
              <a:t>Deepens the joint</a:t>
            </a:r>
          </a:p>
          <a:p>
            <a:pPr marL="742950" lvl="2" indent="-342900"/>
            <a:r>
              <a:rPr lang="en-US" dirty="0"/>
              <a:t>Example: shoulder </a:t>
            </a:r>
            <a:r>
              <a:rPr lang="en-US" dirty="0" smtClean="0"/>
              <a:t>labrum deepens </a:t>
            </a:r>
            <a:r>
              <a:rPr lang="en-US" dirty="0"/>
              <a:t>the glenoid </a:t>
            </a:r>
            <a:r>
              <a:rPr lang="en-US" dirty="0" smtClean="0"/>
              <a:t>fossa</a:t>
            </a:r>
          </a:p>
          <a:p>
            <a:r>
              <a:rPr lang="en-US" dirty="0" smtClean="0"/>
              <a:t>Increases stability</a:t>
            </a:r>
          </a:p>
        </p:txBody>
      </p:sp>
      <p:pic>
        <p:nvPicPr>
          <p:cNvPr id="4098" name="Picture 2" descr="C:\Users\Logan\Desktop\2363_F03_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05000"/>
            <a:ext cx="3702050" cy="370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Purposes of Joints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Allow motion</a:t>
            </a:r>
          </a:p>
          <a:p>
            <a:r>
              <a:rPr lang="en-US" altLang="en-US" smtClean="0"/>
              <a:t>Bear weight</a:t>
            </a:r>
          </a:p>
          <a:p>
            <a:r>
              <a:rPr lang="en-US" altLang="en-US" smtClean="0"/>
              <a:t>Provide stability			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smtClean="0"/>
              <a:t>		 </a:t>
            </a:r>
            <a:r>
              <a:rPr lang="en-US" altLang="en-US" smtClean="0"/>
              <a:t>			</a:t>
            </a:r>
            <a:endParaRPr lang="en-US" altLang="en-US" b="1" smtClean="0"/>
          </a:p>
        </p:txBody>
      </p:sp>
      <p:pic>
        <p:nvPicPr>
          <p:cNvPr id="1026" name="Picture 2" descr="C:\Users\Logan\Desktop\Fig.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2405299" cy="3099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Characteristic of synovial joints</a:t>
            </a:r>
          </a:p>
          <a:p>
            <a:r>
              <a:rPr lang="en-US" dirty="0" smtClean="0"/>
              <a:t>Surrounds the joint</a:t>
            </a:r>
          </a:p>
          <a:p>
            <a:pPr lvl="1"/>
            <a:r>
              <a:rPr lang="en-US" dirty="0" smtClean="0"/>
              <a:t>Connective tissue blends with ligaments </a:t>
            </a:r>
          </a:p>
          <a:p>
            <a:r>
              <a:rPr lang="en-US" dirty="0" smtClean="0"/>
              <a:t>Protects articular surfaces</a:t>
            </a:r>
          </a:p>
          <a:p>
            <a:pPr lvl="1"/>
            <a:r>
              <a:rPr lang="en-US" dirty="0" smtClean="0"/>
              <a:t>Provides stability</a:t>
            </a:r>
          </a:p>
          <a:p>
            <a:r>
              <a:rPr lang="en-US" dirty="0" smtClean="0"/>
              <a:t>2 layers</a:t>
            </a:r>
          </a:p>
          <a:p>
            <a:pPr lvl="1"/>
            <a:r>
              <a:rPr lang="en-US" dirty="0" smtClean="0"/>
              <a:t>Synovial membrane</a:t>
            </a:r>
          </a:p>
          <a:p>
            <a:pPr lvl="2"/>
            <a:r>
              <a:rPr lang="en-US" dirty="0" smtClean="0"/>
              <a:t>Secretes synovial fluid</a:t>
            </a:r>
            <a:endParaRPr lang="en-US" dirty="0"/>
          </a:p>
        </p:txBody>
      </p:sp>
      <p:pic>
        <p:nvPicPr>
          <p:cNvPr id="3074" name="Picture 2" descr="C:\Users\Logan\Desktop\2363_F03_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4754880" cy="475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Lubricates </a:t>
            </a:r>
            <a:r>
              <a:rPr lang="en-US" dirty="0" err="1" smtClean="0"/>
              <a:t>articular</a:t>
            </a:r>
            <a:r>
              <a:rPr lang="en-US" dirty="0" smtClean="0"/>
              <a:t> cartilage</a:t>
            </a:r>
          </a:p>
          <a:p>
            <a:r>
              <a:rPr lang="en-US" dirty="0" smtClean="0"/>
              <a:t>Reduces friction during movement</a:t>
            </a:r>
          </a:p>
          <a:p>
            <a:r>
              <a:rPr lang="en-US" dirty="0" smtClean="0"/>
              <a:t>Nutrition for </a:t>
            </a:r>
            <a:r>
              <a:rPr lang="en-US" dirty="0" err="1" smtClean="0"/>
              <a:t>articular</a:t>
            </a:r>
            <a:r>
              <a:rPr lang="en-US" dirty="0" smtClean="0"/>
              <a:t> cartilage</a:t>
            </a:r>
          </a:p>
          <a:p>
            <a:r>
              <a:rPr lang="en-US" dirty="0" smtClean="0"/>
              <a:t> “egg-white” consistency</a:t>
            </a:r>
          </a:p>
          <a:p>
            <a:r>
              <a:rPr lang="en-US" dirty="0" smtClean="0"/>
              <a:t>Found in </a:t>
            </a:r>
            <a:r>
              <a:rPr lang="en-US" dirty="0" smtClean="0">
                <a:solidFill>
                  <a:schemeClr val="accent2"/>
                </a:solidFill>
              </a:rPr>
              <a:t>joints</a:t>
            </a:r>
            <a:r>
              <a:rPr lang="en-US" dirty="0" smtClean="0"/>
              <a:t>, bursa and tendon sheaths</a:t>
            </a:r>
            <a:endParaRPr lang="en-US" dirty="0"/>
          </a:p>
        </p:txBody>
      </p:sp>
      <p:pic>
        <p:nvPicPr>
          <p:cNvPr id="1026" name="Picture 2" descr="C:\Users\Logan\Desktop\92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738" y="2865596"/>
            <a:ext cx="3089275" cy="2471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Fluid filled sacs</a:t>
            </a:r>
          </a:p>
          <a:p>
            <a:r>
              <a:rPr lang="en-US" dirty="0" smtClean="0"/>
              <a:t>Decreased friction between tendon and bone</a:t>
            </a:r>
            <a:endParaRPr lang="en-US" dirty="0"/>
          </a:p>
        </p:txBody>
      </p:sp>
      <p:pic>
        <p:nvPicPr>
          <p:cNvPr id="5" name="Picture 2" descr="C:\Users\Logan\Desktop\2363_F03_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62000"/>
            <a:ext cx="3089275" cy="3089275"/>
          </a:xfrm>
          <a:prstGeom prst="rect">
            <a:avLst/>
          </a:prstGeom>
          <a:noFill/>
        </p:spPr>
      </p:pic>
      <p:pic>
        <p:nvPicPr>
          <p:cNvPr id="5122" name="Picture 2" descr="C:\Users\Logan\Desktop\downloa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91000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Tendons:</a:t>
            </a:r>
            <a:r>
              <a:rPr lang="en-US" dirty="0" smtClean="0"/>
              <a:t>  connect muscle to bone and convert muscular force into bony motion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Tendon sheaths</a:t>
            </a:r>
            <a:r>
              <a:rPr lang="en-US" dirty="0" smtClean="0"/>
              <a:t>: “fibrous sleeves” around the tendon, decreases friction when passes between muscles or bones, lubricated with fluid</a:t>
            </a:r>
          </a:p>
          <a:p>
            <a:endParaRPr lang="en-US" dirty="0"/>
          </a:p>
        </p:txBody>
      </p:sp>
      <p:pic>
        <p:nvPicPr>
          <p:cNvPr id="5122" name="Picture 2" descr="C:\Users\Logan\Desktop\2363_F03_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90600"/>
            <a:ext cx="3702050" cy="3702050"/>
          </a:xfrm>
          <a:prstGeom prst="rect">
            <a:avLst/>
          </a:prstGeom>
          <a:noFill/>
        </p:spPr>
      </p:pic>
      <p:pic>
        <p:nvPicPr>
          <p:cNvPr id="4098" name="Picture 2" descr="C:\Users\Logan\Desktop\tendon_sheath_anatom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419600"/>
            <a:ext cx="2754457" cy="2194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Tendon vs Ligament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3392909" cy="482216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Tendons:</a:t>
            </a:r>
            <a:r>
              <a:rPr lang="en-US" dirty="0" smtClean="0"/>
              <a:t>  connect muscle to bone</a:t>
            </a:r>
          </a:p>
          <a:p>
            <a:pPr lvl="1"/>
            <a:r>
              <a:rPr lang="en-US" dirty="0" smtClean="0"/>
              <a:t>Convert muscle force to active range of motion (AROM) </a:t>
            </a:r>
            <a:r>
              <a:rPr lang="en-US" i="1" dirty="0" smtClean="0"/>
              <a:t>mobility</a:t>
            </a:r>
          </a:p>
          <a:p>
            <a:pPr lvl="1"/>
            <a:r>
              <a:rPr lang="en-US" dirty="0" smtClean="0"/>
              <a:t>Collagen fibers aligned </a:t>
            </a:r>
            <a:r>
              <a:rPr lang="en-US" i="1" dirty="0" smtClean="0"/>
              <a:t>parallel</a:t>
            </a:r>
          </a:p>
          <a:p>
            <a:pPr lvl="1"/>
            <a:r>
              <a:rPr lang="en-US" dirty="0" smtClean="0"/>
              <a:t>Allows minimal loss of energy as muscle force transmitted to joint motion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69204" y="1066800"/>
            <a:ext cx="3088110" cy="4974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Ligaments:</a:t>
            </a:r>
            <a:r>
              <a:rPr lang="en-US" dirty="0" smtClean="0"/>
              <a:t>  connect bone to bone </a:t>
            </a:r>
            <a:endParaRPr lang="en-US" dirty="0"/>
          </a:p>
          <a:p>
            <a:pPr lvl="1"/>
            <a:r>
              <a:rPr lang="en-US" dirty="0" smtClean="0"/>
              <a:t>Function primarily to maintain joint </a:t>
            </a:r>
            <a:r>
              <a:rPr lang="en-US" i="1" dirty="0" smtClean="0"/>
              <a:t>stability</a:t>
            </a:r>
          </a:p>
          <a:p>
            <a:pPr lvl="1"/>
            <a:r>
              <a:rPr lang="en-US" dirty="0" smtClean="0"/>
              <a:t>Collagen fibers aligned </a:t>
            </a:r>
            <a:r>
              <a:rPr lang="en-US" i="1" dirty="0" smtClean="0"/>
              <a:t>irregularly</a:t>
            </a:r>
          </a:p>
          <a:p>
            <a:pPr lvl="1"/>
            <a:r>
              <a:rPr lang="en-US" dirty="0" smtClean="0"/>
              <a:t>Allows ligament to accept tensile forces from different directions while maintaining stability of joint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0"/>
            <a:ext cx="762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5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Immobilization and Connective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Immobilization may be necessary after injury to facilitate healing but can adversely affect joint</a:t>
            </a:r>
          </a:p>
          <a:p>
            <a:pPr lvl="1"/>
            <a:r>
              <a:rPr lang="en-US" dirty="0" smtClean="0"/>
              <a:t>Increases stiffness and decreases tissue ability to withstand forces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1828800" cy="2505075"/>
          </a:xfrm>
        </p:spPr>
      </p:pic>
    </p:spTree>
    <p:extLst>
      <p:ext uri="{BB962C8B-B14F-4D97-AF65-F5344CB8AC3E}">
        <p14:creationId xmlns:p14="http://schemas.microsoft.com/office/powerpoint/2010/main" val="2753690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Immobilization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Histology and normal mechanics of tissue changed with immobilization</a:t>
            </a:r>
          </a:p>
          <a:p>
            <a:pPr lvl="1"/>
            <a:r>
              <a:rPr lang="en-US" dirty="0" smtClean="0"/>
              <a:t>Tissue dehydration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Increase stiffness of the joint’s connective tissue</a:t>
            </a:r>
          </a:p>
          <a:p>
            <a:pPr lvl="1"/>
            <a:r>
              <a:rPr lang="en-US" dirty="0"/>
              <a:t>Fibrosis and adhesions</a:t>
            </a:r>
          </a:p>
          <a:p>
            <a:pPr lvl="1"/>
            <a:r>
              <a:rPr lang="en-US" dirty="0"/>
              <a:t>Decreased ROM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Tissue weakness</a:t>
            </a:r>
          </a:p>
          <a:p>
            <a:pPr lvl="1"/>
            <a:r>
              <a:rPr lang="en-US" dirty="0"/>
              <a:t>Decrease tensile forces on structures contribute to decline in strength of </a:t>
            </a:r>
            <a:r>
              <a:rPr lang="en-US" dirty="0" smtClean="0"/>
              <a:t>tissues</a:t>
            </a:r>
          </a:p>
          <a:p>
            <a:pPr lvl="2"/>
            <a:r>
              <a:rPr lang="en-US" dirty="0" smtClean="0"/>
              <a:t>Immobilization alters the strength of soft tissues </a:t>
            </a:r>
            <a:r>
              <a:rPr lang="en-US" i="1" dirty="0" smtClean="0"/>
              <a:t>within days</a:t>
            </a:r>
          </a:p>
          <a:p>
            <a:pPr lvl="2"/>
            <a:r>
              <a:rPr lang="en-US" dirty="0" smtClean="0"/>
              <a:t>Decreased ability of tissues to withstand forces</a:t>
            </a:r>
            <a:endParaRPr lang="en-US" dirty="0"/>
          </a:p>
          <a:p>
            <a:pPr lvl="1"/>
            <a:r>
              <a:rPr lang="en-US" dirty="0"/>
              <a:t>Ligaments and tendons lose 50% of their tensile strength after immobilization for 8 weeks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7978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Joints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Dislocation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Subluxation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 descr="C:\Users\Logan\Desktop\download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31" y="3646487"/>
            <a:ext cx="3048000" cy="1485900"/>
          </a:xfrm>
          <a:prstGeom prst="rect">
            <a:avLst/>
          </a:prstGeom>
          <a:noFill/>
        </p:spPr>
      </p:pic>
      <p:pic>
        <p:nvPicPr>
          <p:cNvPr id="6147" name="Picture 3" descr="C:\Users\Logan\Desktop\download (3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7644" y="3575050"/>
            <a:ext cx="2809875" cy="162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Itis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Tendonitis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Bursitis</a:t>
            </a:r>
            <a:endParaRPr lang="en-US" dirty="0"/>
          </a:p>
        </p:txBody>
      </p:sp>
      <p:pic>
        <p:nvPicPr>
          <p:cNvPr id="7170" name="Picture 2" descr="C:\Users\Logan\Desktop\download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931" y="3422650"/>
            <a:ext cx="2362200" cy="1933575"/>
          </a:xfrm>
          <a:prstGeom prst="rect">
            <a:avLst/>
          </a:prstGeom>
          <a:noFill/>
        </p:spPr>
      </p:pic>
      <p:pic>
        <p:nvPicPr>
          <p:cNvPr id="7171" name="Picture 3" descr="C:\Users\Logan\Desktop\download (5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9094" y="3465512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Sprain </a:t>
            </a:r>
            <a:r>
              <a:rPr lang="en-US" dirty="0" err="1" smtClean="0"/>
              <a:t>vs</a:t>
            </a:r>
            <a:r>
              <a:rPr lang="en-US" dirty="0" smtClean="0"/>
              <a:t> Strain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Sprain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Strain</a:t>
            </a:r>
            <a:endParaRPr lang="en-US" dirty="0"/>
          </a:p>
        </p:txBody>
      </p:sp>
      <p:pic>
        <p:nvPicPr>
          <p:cNvPr id="8194" name="Picture 2" descr="C:\Users\Logan\Desktop\download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881" y="3436937"/>
            <a:ext cx="2400300" cy="1905000"/>
          </a:xfrm>
          <a:prstGeom prst="rect">
            <a:avLst/>
          </a:prstGeom>
          <a:noFill/>
        </p:spPr>
      </p:pic>
      <p:pic>
        <p:nvPicPr>
          <p:cNvPr id="8195" name="Picture 3" descr="C:\Users\Logan\Desktop\Calf-Sprai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705" y="3131484"/>
            <a:ext cx="1943753" cy="2515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Joints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1.  Fibrous</a:t>
            </a:r>
            <a:r>
              <a:rPr lang="en-US" altLang="en-US" dirty="0"/>
              <a:t>:  thin layer of fibrous </a:t>
            </a:r>
            <a:r>
              <a:rPr lang="en-US" altLang="en-US" dirty="0" err="1"/>
              <a:t>periosteum</a:t>
            </a:r>
            <a:r>
              <a:rPr lang="en-US" altLang="en-US" dirty="0"/>
              <a:t> between 2 bones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b="1" dirty="0"/>
              <a:t>2.  Cartilaginous or </a:t>
            </a:r>
            <a:r>
              <a:rPr lang="en-US" altLang="en-US" b="1" dirty="0" err="1"/>
              <a:t>amphiarthrosis</a:t>
            </a:r>
            <a:r>
              <a:rPr lang="en-US" altLang="en-US" b="1" dirty="0"/>
              <a:t>: </a:t>
            </a:r>
            <a:r>
              <a:rPr lang="en-US" altLang="en-US" dirty="0"/>
              <a:t>has either hyaline or fibrocartilage between the 2 bones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b="1" dirty="0"/>
              <a:t>3.  Synovial: </a:t>
            </a:r>
            <a:r>
              <a:rPr lang="en-US" altLang="en-US" dirty="0"/>
              <a:t>no direct union with bones, cavity with synovial fluid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</a:t>
            </a:r>
            <a:br>
              <a:rPr lang="en-US" dirty="0" smtClean="0"/>
            </a:br>
            <a:r>
              <a:rPr lang="en-US" b="1" dirty="0" smtClean="0"/>
              <a:t>Fibrous Joints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088109" cy="4212561"/>
          </a:xfrm>
        </p:spPr>
        <p:txBody>
          <a:bodyPr>
            <a:normAutofit lnSpcReduction="10000"/>
          </a:bodyPr>
          <a:lstStyle/>
          <a:p>
            <a:endParaRPr lang="en-US" altLang="en-US" dirty="0" smtClean="0"/>
          </a:p>
          <a:p>
            <a:r>
              <a:rPr lang="en-US" altLang="en-US" i="1" dirty="0" err="1" smtClean="0"/>
              <a:t>Synarthrosis</a:t>
            </a:r>
            <a:endParaRPr lang="en-US" altLang="en-US" i="1" dirty="0" smtClean="0"/>
          </a:p>
          <a:p>
            <a:pPr lvl="1"/>
            <a:r>
              <a:rPr lang="en-US" altLang="en-US" dirty="0" smtClean="0"/>
              <a:t>Suture joint</a:t>
            </a:r>
          </a:p>
          <a:p>
            <a:pPr lvl="1"/>
            <a:r>
              <a:rPr lang="en-US" altLang="en-US" dirty="0" smtClean="0"/>
              <a:t>Junction between bones allowing little to no movement</a:t>
            </a:r>
          </a:p>
          <a:p>
            <a:pPr lvl="1"/>
            <a:r>
              <a:rPr lang="en-US" altLang="en-US" dirty="0" smtClean="0"/>
              <a:t>Firmly binds bones together and transmit forces from one bone to another</a:t>
            </a:r>
          </a:p>
          <a:p>
            <a:r>
              <a:rPr lang="en-US" altLang="en-US" i="1" dirty="0" err="1" smtClean="0"/>
              <a:t>Syndesmosis</a:t>
            </a:r>
            <a:endParaRPr lang="en-US" altLang="en-US" i="1" dirty="0" smtClean="0"/>
          </a:p>
          <a:p>
            <a:pPr lvl="1"/>
            <a:r>
              <a:rPr lang="en-US" altLang="en-US" dirty="0" smtClean="0"/>
              <a:t>Ligamentous joint</a:t>
            </a:r>
          </a:p>
          <a:p>
            <a:pPr lvl="1"/>
            <a:r>
              <a:rPr lang="en-US" altLang="en-US" dirty="0" smtClean="0"/>
              <a:t>Little to no movement</a:t>
            </a:r>
          </a:p>
        </p:txBody>
      </p:sp>
      <p:pic>
        <p:nvPicPr>
          <p:cNvPr id="3074" name="Picture 2" descr="C:\Users\Logan\Desktop\download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2466975" cy="1847850"/>
          </a:xfrm>
          <a:prstGeom prst="rect">
            <a:avLst/>
          </a:prstGeom>
          <a:noFill/>
        </p:spPr>
      </p:pic>
      <p:pic>
        <p:nvPicPr>
          <p:cNvPr id="3075" name="Picture 3" descr="C:\Users\Logan\Desktop\download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648200"/>
            <a:ext cx="346710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Amphiarthrosis</a:t>
            </a:r>
            <a:r>
              <a:rPr lang="en-US" dirty="0" smtClean="0"/>
              <a:t> or Cartilaginous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Formed primarily by fibrocartilage or hyaline cartilage</a:t>
            </a:r>
          </a:p>
          <a:p>
            <a:r>
              <a:rPr lang="en-US" dirty="0" smtClean="0"/>
              <a:t>Allows limited amount of motion</a:t>
            </a:r>
          </a:p>
          <a:p>
            <a:r>
              <a:rPr lang="en-US" dirty="0" smtClean="0"/>
              <a:t>Primary function is to provide shock absorption</a:t>
            </a:r>
            <a:endParaRPr lang="en-US" dirty="0"/>
          </a:p>
        </p:txBody>
      </p:sp>
      <p:pic>
        <p:nvPicPr>
          <p:cNvPr id="5" name="Picture 2" descr="C:\Users\Logan\Desktop\downlo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2562225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1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3733800" cy="4364961"/>
          </a:xfrm>
        </p:spPr>
        <p:txBody>
          <a:bodyPr>
            <a:noAutofit/>
          </a:bodyPr>
          <a:lstStyle/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bones</a:t>
            </a:r>
          </a:p>
          <a:p>
            <a:pPr lvl="2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diarthosis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rticular cartilage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Joint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capsule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Synovial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Synovial Fluid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Ligaments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C:\Users\Logan\Desktop\downloa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60589"/>
            <a:ext cx="3558296" cy="3931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519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i="1" dirty="0" smtClean="0"/>
              <a:t>1.  Plane joint </a:t>
            </a:r>
          </a:p>
          <a:p>
            <a:pPr lvl="1">
              <a:defRPr/>
            </a:pPr>
            <a:r>
              <a:rPr lang="en-US" dirty="0" smtClean="0"/>
              <a:t>Articulation between two relatively flat bony surfaces </a:t>
            </a:r>
          </a:p>
          <a:p>
            <a:pPr lvl="1">
              <a:defRPr/>
            </a:pPr>
            <a:r>
              <a:rPr lang="en-US" dirty="0" smtClean="0"/>
              <a:t>Allows limited amount of motion; may slide and rotate in many different directions </a:t>
            </a:r>
          </a:p>
          <a:p>
            <a:pPr lvl="2">
              <a:defRPr/>
            </a:pPr>
            <a:r>
              <a:rPr lang="en-US" dirty="0" err="1" smtClean="0"/>
              <a:t>nonaxial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ex </a:t>
            </a:r>
            <a:r>
              <a:rPr lang="en-US" dirty="0" err="1" smtClean="0"/>
              <a:t>intercarpal</a:t>
            </a:r>
            <a:r>
              <a:rPr lang="en-US" dirty="0" smtClean="0"/>
              <a:t> joints of the hand </a:t>
            </a:r>
          </a:p>
          <a:p>
            <a:endParaRPr lang="en-US" dirty="0"/>
          </a:p>
        </p:txBody>
      </p:sp>
      <p:pic>
        <p:nvPicPr>
          <p:cNvPr id="5" name="Picture 2" descr="C:\Users\Logan\Desktop\2363_F03_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86200" y="1828800"/>
            <a:ext cx="3702050" cy="370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i="1" dirty="0" smtClean="0"/>
              <a:t>2. Hinge joint</a:t>
            </a:r>
          </a:p>
          <a:p>
            <a:pPr lvl="1">
              <a:defRPr/>
            </a:pPr>
            <a:r>
              <a:rPr lang="en-US" dirty="0" smtClean="0"/>
              <a:t>Allows motion in only </a:t>
            </a:r>
            <a:r>
              <a:rPr lang="en-US" b="1" dirty="0" smtClean="0"/>
              <a:t>one plane </a:t>
            </a:r>
            <a:r>
              <a:rPr lang="en-US" dirty="0" smtClean="0"/>
              <a:t>about a single axis of rotation, similar to the hinge of a door</a:t>
            </a:r>
          </a:p>
          <a:p>
            <a:pPr lvl="1">
              <a:defRPr/>
            </a:pPr>
            <a:r>
              <a:rPr lang="en-US" dirty="0" smtClean="0"/>
              <a:t>uniaxial</a:t>
            </a:r>
          </a:p>
          <a:p>
            <a:pPr lvl="1">
              <a:defRPr/>
            </a:pPr>
            <a:r>
              <a:rPr lang="en-US" dirty="0" smtClean="0"/>
              <a:t>ex </a:t>
            </a:r>
            <a:r>
              <a:rPr lang="en-US" dirty="0" err="1" smtClean="0"/>
              <a:t>humeroulnar</a:t>
            </a:r>
            <a:r>
              <a:rPr lang="en-US" dirty="0" smtClean="0"/>
              <a:t> joint (elbow)</a:t>
            </a:r>
          </a:p>
          <a:p>
            <a:pPr>
              <a:defRPr/>
            </a:pPr>
            <a:r>
              <a:rPr lang="en-US" b="1" i="1" dirty="0" smtClean="0"/>
              <a:t>3.  Pivot joint</a:t>
            </a:r>
          </a:p>
          <a:p>
            <a:pPr lvl="1">
              <a:defRPr/>
            </a:pPr>
            <a:r>
              <a:rPr lang="en-US" dirty="0" smtClean="0"/>
              <a:t>Allows rotation about a </a:t>
            </a:r>
            <a:r>
              <a:rPr lang="en-US" b="1" dirty="0" smtClean="0"/>
              <a:t>single longitudinal axis of rotation</a:t>
            </a:r>
            <a:r>
              <a:rPr lang="en-US" dirty="0" smtClean="0"/>
              <a:t>, similar to the rotation of a doorknob </a:t>
            </a:r>
          </a:p>
          <a:p>
            <a:pPr lvl="1">
              <a:defRPr/>
            </a:pPr>
            <a:r>
              <a:rPr lang="en-US" dirty="0" smtClean="0"/>
              <a:t>uniaxial</a:t>
            </a:r>
          </a:p>
          <a:p>
            <a:pPr lvl="1">
              <a:defRPr/>
            </a:pPr>
            <a:r>
              <a:rPr lang="en-US" dirty="0" smtClean="0"/>
              <a:t>ex proximal </a:t>
            </a:r>
            <a:r>
              <a:rPr lang="en-US" dirty="0" err="1" smtClean="0"/>
              <a:t>radioulnar</a:t>
            </a:r>
            <a:r>
              <a:rPr lang="en-US" dirty="0" smtClean="0"/>
              <a:t> joint </a:t>
            </a:r>
          </a:p>
          <a:p>
            <a:endParaRPr lang="en-US" dirty="0"/>
          </a:p>
        </p:txBody>
      </p:sp>
      <p:pic>
        <p:nvPicPr>
          <p:cNvPr id="5" name="Picture 3" descr="C:\Users\Logan\Desktop\2363_F03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2377440" cy="2377440"/>
          </a:xfrm>
          <a:prstGeom prst="rect">
            <a:avLst/>
          </a:prstGeom>
          <a:noFill/>
        </p:spPr>
      </p:pic>
      <p:pic>
        <p:nvPicPr>
          <p:cNvPr id="9218" name="Picture 2" descr="C:\Users\Logan\Desktop\2363_F03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2377440" cy="2377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4.  Saddle joint </a:t>
            </a:r>
          </a:p>
          <a:p>
            <a:pPr lvl="1">
              <a:defRPr/>
            </a:pPr>
            <a:r>
              <a:rPr lang="en-US" dirty="0" smtClean="0"/>
              <a:t>One concave and one convex surface</a:t>
            </a:r>
          </a:p>
          <a:p>
            <a:pPr lvl="1">
              <a:defRPr/>
            </a:pPr>
            <a:r>
              <a:rPr lang="en-US" dirty="0" smtClean="0"/>
              <a:t>Allows extensive motion, primarily in </a:t>
            </a:r>
            <a:r>
              <a:rPr lang="en-US" b="1" dirty="0" smtClean="0"/>
              <a:t>two planes</a:t>
            </a:r>
          </a:p>
          <a:p>
            <a:pPr lvl="2">
              <a:defRPr/>
            </a:pPr>
            <a:r>
              <a:rPr lang="en-US" dirty="0" smtClean="0"/>
              <a:t>biaxial</a:t>
            </a:r>
          </a:p>
          <a:p>
            <a:pPr lvl="1">
              <a:defRPr/>
            </a:pPr>
            <a:r>
              <a:rPr lang="en-US" dirty="0" smtClean="0"/>
              <a:t>ex carpometacarpal joint of the thumb</a:t>
            </a:r>
          </a:p>
          <a:p>
            <a:endParaRPr lang="en-US" dirty="0"/>
          </a:p>
        </p:txBody>
      </p:sp>
      <p:pic>
        <p:nvPicPr>
          <p:cNvPr id="5" name="Picture 2" descr="C:\Users\Logan\Desktop\2363_F03_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52600"/>
            <a:ext cx="3702050" cy="370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1229</TotalTime>
  <Words>882</Words>
  <Application>Microsoft Office PowerPoint</Application>
  <PresentationFormat>On-screen Show (4:3)</PresentationFormat>
  <Paragraphs>218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Trebuchet MS</vt:lpstr>
      <vt:lpstr>Wingdings</vt:lpstr>
      <vt:lpstr>Wingdings 3</vt:lpstr>
      <vt:lpstr>Facet</vt:lpstr>
      <vt:lpstr> Articular System</vt:lpstr>
      <vt:lpstr>Purposes of Joints</vt:lpstr>
      <vt:lpstr>Types of Joints</vt:lpstr>
      <vt:lpstr>Classification of  Fibrous Joints</vt:lpstr>
      <vt:lpstr>Amphiarthrosis or Cartilaginous Joints</vt:lpstr>
      <vt:lpstr>Synovial Joints </vt:lpstr>
      <vt:lpstr>Synovial Joint Classification</vt:lpstr>
      <vt:lpstr>Synovial Joint Classification</vt:lpstr>
      <vt:lpstr>Synovial Joint Classification</vt:lpstr>
      <vt:lpstr>Synovial Joint Classification</vt:lpstr>
      <vt:lpstr>Synovial Joint Classifications</vt:lpstr>
      <vt:lpstr>Connective Tissue</vt:lpstr>
      <vt:lpstr>Connective Tissue Fibers</vt:lpstr>
      <vt:lpstr>Stress-Strain Curve</vt:lpstr>
      <vt:lpstr>Joint Structure</vt:lpstr>
      <vt:lpstr>Ligaments</vt:lpstr>
      <vt:lpstr>Cartilage</vt:lpstr>
      <vt:lpstr>Cartilage</vt:lpstr>
      <vt:lpstr>Labrum</vt:lpstr>
      <vt:lpstr>Capsule</vt:lpstr>
      <vt:lpstr>Synovial Fluid</vt:lpstr>
      <vt:lpstr>Bursa</vt:lpstr>
      <vt:lpstr>Tendon</vt:lpstr>
      <vt:lpstr>Tendon vs Ligament</vt:lpstr>
      <vt:lpstr>Immobilization and Connective Tissues</vt:lpstr>
      <vt:lpstr>Immobilization </vt:lpstr>
      <vt:lpstr>Issues with Joints</vt:lpstr>
      <vt:lpstr>“Itis”</vt:lpstr>
      <vt:lpstr>Sprain vs Strain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Dover</dc:creator>
  <cp:lastModifiedBy>Sturgill, Lynne</cp:lastModifiedBy>
  <cp:revision>95</cp:revision>
  <cp:lastPrinted>2016-05-13T14:55:57Z</cp:lastPrinted>
  <dcterms:created xsi:type="dcterms:W3CDTF">2010-07-04T21:29:17Z</dcterms:created>
  <dcterms:modified xsi:type="dcterms:W3CDTF">2016-07-29T16:54:04Z</dcterms:modified>
</cp:coreProperties>
</file>