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sldIdLst>
    <p:sldId id="263" r:id="rId2"/>
    <p:sldId id="266" r:id="rId3"/>
    <p:sldId id="257" r:id="rId4"/>
    <p:sldId id="274" r:id="rId5"/>
    <p:sldId id="265" r:id="rId6"/>
    <p:sldId id="267" r:id="rId7"/>
    <p:sldId id="261" r:id="rId8"/>
    <p:sldId id="281" r:id="rId9"/>
    <p:sldId id="282" r:id="rId10"/>
    <p:sldId id="275" r:id="rId11"/>
    <p:sldId id="272" r:id="rId12"/>
    <p:sldId id="264" r:id="rId13"/>
    <p:sldId id="268" r:id="rId14"/>
    <p:sldId id="269" r:id="rId15"/>
    <p:sldId id="270" r:id="rId16"/>
    <p:sldId id="277" r:id="rId17"/>
    <p:sldId id="278" r:id="rId18"/>
    <p:sldId id="279" r:id="rId19"/>
    <p:sldId id="262" r:id="rId20"/>
    <p:sldId id="273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7" autoAdjust="0"/>
    <p:restoredTop sz="94660"/>
  </p:normalViewPr>
  <p:slideViewPr>
    <p:cSldViewPr>
      <p:cViewPr varScale="1">
        <p:scale>
          <a:sx n="106" d="100"/>
          <a:sy n="106" d="100"/>
        </p:scale>
        <p:origin x="111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5/13/2016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5/13/2016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5/13/2016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5/13/2016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5/13/2016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Chapter 2</a:t>
            </a:r>
            <a:br>
              <a:rPr lang="en-US" dirty="0" smtClean="0"/>
            </a:br>
            <a:r>
              <a:rPr lang="en-US" dirty="0" smtClean="0"/>
              <a:t>Skeletal System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52" t="4855" r="17633" b="4518"/>
          <a:stretch/>
        </p:blipFill>
        <p:spPr>
          <a:xfrm>
            <a:off x="2362200" y="457200"/>
            <a:ext cx="4191000" cy="6017846"/>
          </a:xfrm>
        </p:spPr>
      </p:pic>
    </p:spTree>
    <p:extLst>
      <p:ext uri="{BB962C8B-B14F-4D97-AF65-F5344CB8AC3E}">
        <p14:creationId xmlns:p14="http://schemas.microsoft.com/office/powerpoint/2010/main" val="1123901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Bones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</a:t>
            </a:r>
          </a:p>
          <a:p>
            <a:r>
              <a:rPr lang="en-US" dirty="0" smtClean="0"/>
              <a:t>Short</a:t>
            </a:r>
          </a:p>
          <a:p>
            <a:r>
              <a:rPr lang="en-US" dirty="0" smtClean="0"/>
              <a:t>Flat</a:t>
            </a:r>
          </a:p>
          <a:p>
            <a:r>
              <a:rPr lang="en-US" smtClean="0"/>
              <a:t>Irregular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6888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Long Bones</a:t>
            </a:r>
            <a:endParaRPr 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Contains an obvious axis or shaft</a:t>
            </a:r>
          </a:p>
          <a:p>
            <a:pPr eaLnBrk="1" hangingPunct="1"/>
            <a:r>
              <a:rPr lang="en-US" altLang="en-US" dirty="0" smtClean="0"/>
              <a:t>Expanded bone portion at each shaft end</a:t>
            </a:r>
          </a:p>
          <a:p>
            <a:pPr eaLnBrk="1" hangingPunct="1"/>
            <a:r>
              <a:rPr lang="en-US" altLang="en-US" dirty="0" smtClean="0"/>
              <a:t>Examples: femur, </a:t>
            </a:r>
            <a:r>
              <a:rPr lang="en-US" altLang="en-US" dirty="0" err="1" smtClean="0"/>
              <a:t>humerus</a:t>
            </a:r>
            <a:r>
              <a:rPr lang="en-US" altLang="en-US" dirty="0" smtClean="0"/>
              <a:t>, radius</a:t>
            </a:r>
            <a:endParaRPr lang="en-US" alt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1219200"/>
            <a:ext cx="1600200" cy="496695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Bones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</a:t>
            </a:r>
            <a:r>
              <a:rPr lang="en-US" altLang="en-US" dirty="0" smtClean="0"/>
              <a:t>end to have more equal dimensions of height, length, and width, giving them a cube shape</a:t>
            </a:r>
          </a:p>
          <a:p>
            <a:r>
              <a:rPr lang="en-US" altLang="en-US" dirty="0" smtClean="0"/>
              <a:t>Great deal of articular surface</a:t>
            </a:r>
          </a:p>
          <a:p>
            <a:r>
              <a:rPr lang="en-US" altLang="en-US" dirty="0" smtClean="0"/>
              <a:t>Usually articulate with more than one bone</a:t>
            </a:r>
          </a:p>
          <a:p>
            <a:r>
              <a:rPr lang="en-US" altLang="en-US" dirty="0" smtClean="0"/>
              <a:t>Examples: </a:t>
            </a:r>
            <a:r>
              <a:rPr lang="en-US" altLang="en-US" dirty="0" smtClean="0"/>
              <a:t>wrist (carpals) and ankle (tarsals) </a:t>
            </a:r>
            <a:endParaRPr lang="en-US" altLang="en-US" dirty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6846" t="8947" r="6420" b="7557"/>
          <a:stretch/>
        </p:blipFill>
        <p:spPr>
          <a:xfrm>
            <a:off x="4648201" y="4343401"/>
            <a:ext cx="28956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401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Flat Bones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V</a:t>
            </a:r>
            <a:r>
              <a:rPr lang="en-US" altLang="en-US" dirty="0" smtClean="0"/>
              <a:t>ery broad surface but are not very thick</a:t>
            </a:r>
          </a:p>
          <a:p>
            <a:r>
              <a:rPr lang="en-US" altLang="en-US" dirty="0" smtClean="0"/>
              <a:t>Curved surface rather than flat</a:t>
            </a:r>
          </a:p>
          <a:p>
            <a:r>
              <a:rPr lang="en-US" altLang="en-US" dirty="0" smtClean="0"/>
              <a:t>Ex</a:t>
            </a:r>
            <a:r>
              <a:rPr lang="en-US" altLang="en-US" dirty="0" smtClean="0"/>
              <a:t>: </a:t>
            </a:r>
            <a:r>
              <a:rPr lang="en-US" altLang="en-US" dirty="0" smtClean="0"/>
              <a:t>scapula and sternum</a:t>
            </a:r>
            <a:endParaRPr lang="en-US" altLang="en-US" dirty="0" smtClean="0"/>
          </a:p>
          <a:p>
            <a:pPr lvl="1"/>
            <a:endParaRPr lang="en-US" alt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2743200"/>
            <a:ext cx="3200400" cy="3764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591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Irregular Bones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V</a:t>
            </a:r>
            <a:r>
              <a:rPr lang="en-US" altLang="en-US" dirty="0" smtClean="0"/>
              <a:t>ariety of mixed shapes</a:t>
            </a:r>
          </a:p>
          <a:p>
            <a:r>
              <a:rPr lang="en-US" altLang="en-US" dirty="0" err="1" smtClean="0"/>
              <a:t>Sesamoid</a:t>
            </a:r>
            <a:r>
              <a:rPr lang="en-US" altLang="en-US" dirty="0"/>
              <a:t> </a:t>
            </a:r>
            <a:r>
              <a:rPr lang="en-US" altLang="en-US" dirty="0" smtClean="0"/>
              <a:t>bone</a:t>
            </a:r>
          </a:p>
          <a:p>
            <a:pPr lvl="1"/>
            <a:r>
              <a:rPr lang="en-US" altLang="en-US" dirty="0" smtClean="0"/>
              <a:t>Encased within muscle tendons</a:t>
            </a:r>
          </a:p>
          <a:p>
            <a:pPr lvl="1"/>
            <a:r>
              <a:rPr lang="en-US" altLang="en-US" dirty="0" smtClean="0"/>
              <a:t>Protect the tendon and increase the muscle’s leverage</a:t>
            </a:r>
            <a:endParaRPr lang="en-US" alt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3922338"/>
            <a:ext cx="2999492" cy="260517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5" t="32222" r="60000" b="36667"/>
          <a:stretch/>
        </p:blipFill>
        <p:spPr>
          <a:xfrm>
            <a:off x="5347846" y="3922338"/>
            <a:ext cx="2895600" cy="2615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950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Bone Markings: Depressions and Openings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Foramen- hole through which blood vessels, nerves, and ligaments pass (Ex: vertebral foramen of cervical vertebrae)</a:t>
            </a:r>
          </a:p>
          <a:p>
            <a:r>
              <a:rPr lang="en-US" dirty="0" smtClean="0"/>
              <a:t>Fossa- hollow or depression </a:t>
            </a:r>
            <a:r>
              <a:rPr lang="en-US" dirty="0"/>
              <a:t>(Ex: </a:t>
            </a:r>
            <a:r>
              <a:rPr lang="en-US" dirty="0" smtClean="0"/>
              <a:t>glenoid fossa of scapula)</a:t>
            </a:r>
          </a:p>
          <a:p>
            <a:r>
              <a:rPr lang="en-US" dirty="0" smtClean="0"/>
              <a:t>Groove- ditch-like groove containing a tendon or blood vessel </a:t>
            </a:r>
            <a:r>
              <a:rPr lang="en-US" dirty="0"/>
              <a:t>(Ex: </a:t>
            </a:r>
            <a:r>
              <a:rPr lang="en-US" dirty="0" smtClean="0"/>
              <a:t>bicipital groove of humerus)</a:t>
            </a:r>
            <a:endParaRPr lang="en-US" dirty="0"/>
          </a:p>
          <a:p>
            <a:r>
              <a:rPr lang="en-US" dirty="0" smtClean="0"/>
              <a:t>Meatus- canal or tube-like opening in a bone </a:t>
            </a:r>
            <a:r>
              <a:rPr lang="en-US" dirty="0"/>
              <a:t>(Ex: </a:t>
            </a:r>
            <a:r>
              <a:rPr lang="en-US" dirty="0" smtClean="0"/>
              <a:t>external auditory meatus)</a:t>
            </a:r>
            <a:endParaRPr lang="en-US" dirty="0"/>
          </a:p>
          <a:p>
            <a:r>
              <a:rPr lang="en-US" dirty="0" smtClean="0"/>
              <a:t>Sinus- air-filled cavity within a bone </a:t>
            </a:r>
            <a:r>
              <a:rPr lang="en-US" dirty="0"/>
              <a:t>(Ex: </a:t>
            </a:r>
            <a:r>
              <a:rPr lang="en-US" dirty="0" smtClean="0"/>
              <a:t>frontal sinus in frontal bone)</a:t>
            </a:r>
            <a:endParaRPr lang="en-US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898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Bone Markings: Projections or Processes That Fit Into Joints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Condyle- rounded  knuckle-like projection </a:t>
            </a:r>
            <a:r>
              <a:rPr lang="en-US" dirty="0"/>
              <a:t>(Ex: </a:t>
            </a:r>
            <a:r>
              <a:rPr lang="en-US" dirty="0" smtClean="0"/>
              <a:t>medial condyle of femur)</a:t>
            </a:r>
          </a:p>
          <a:p>
            <a:r>
              <a:rPr lang="en-US" dirty="0" smtClean="0"/>
              <a:t>Eminence- projecting, prominent part of bone </a:t>
            </a:r>
            <a:r>
              <a:rPr lang="en-US" dirty="0"/>
              <a:t>(Ex: </a:t>
            </a:r>
            <a:r>
              <a:rPr lang="en-US" dirty="0" err="1" smtClean="0"/>
              <a:t>intercondylar</a:t>
            </a:r>
            <a:r>
              <a:rPr lang="en-US" dirty="0" smtClean="0"/>
              <a:t> eminence of tibia)</a:t>
            </a:r>
          </a:p>
          <a:p>
            <a:r>
              <a:rPr lang="en-US" dirty="0" smtClean="0"/>
              <a:t>Facet- flat or shallow articular surface </a:t>
            </a:r>
            <a:r>
              <a:rPr lang="en-US" dirty="0"/>
              <a:t>(Ex: </a:t>
            </a:r>
            <a:r>
              <a:rPr lang="en-US" dirty="0" smtClean="0"/>
              <a:t>articular facet of rib)</a:t>
            </a:r>
          </a:p>
          <a:p>
            <a:r>
              <a:rPr lang="en-US" dirty="0" smtClean="0"/>
              <a:t>Head- rounded articular projection beyond a narrow, neck-like portion of bone </a:t>
            </a:r>
            <a:r>
              <a:rPr lang="en-US" dirty="0"/>
              <a:t>(Ex: </a:t>
            </a:r>
            <a:r>
              <a:rPr lang="en-US" dirty="0" smtClean="0"/>
              <a:t>femoral head</a:t>
            </a:r>
            <a:r>
              <a:rPr lang="en-US" dirty="0" smtClean="0"/>
              <a:t>)</a:t>
            </a:r>
          </a:p>
          <a:p>
            <a:r>
              <a:rPr lang="en-US" dirty="0"/>
              <a:t>Crest- sharp ridge or border (Ex: iliac crest of hip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9244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Bone Markings: Projections/ Processes That Attach Tendons, Ligaments, Conn. Tissues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Epicondyle- </a:t>
            </a:r>
            <a:r>
              <a:rPr lang="en-US" dirty="0" smtClean="0"/>
              <a:t>prominence above or on a condyle </a:t>
            </a:r>
            <a:r>
              <a:rPr lang="en-US" dirty="0"/>
              <a:t>(Ex</a:t>
            </a:r>
            <a:r>
              <a:rPr lang="en-US" dirty="0" smtClean="0"/>
              <a:t>: medial epicondyle of humerus)</a:t>
            </a:r>
            <a:endParaRPr lang="en-US" dirty="0"/>
          </a:p>
          <a:p>
            <a:r>
              <a:rPr lang="en-US" dirty="0" smtClean="0"/>
              <a:t>Line- less prominent ridge </a:t>
            </a:r>
            <a:r>
              <a:rPr lang="en-US" dirty="0"/>
              <a:t>(Ex</a:t>
            </a:r>
            <a:r>
              <a:rPr lang="en-US" dirty="0" smtClean="0"/>
              <a:t>: </a:t>
            </a:r>
            <a:r>
              <a:rPr lang="en-US" dirty="0" err="1" smtClean="0"/>
              <a:t>linea</a:t>
            </a:r>
            <a:r>
              <a:rPr lang="en-US" dirty="0" smtClean="0"/>
              <a:t> </a:t>
            </a:r>
            <a:r>
              <a:rPr lang="en-US" dirty="0" err="1" smtClean="0"/>
              <a:t>aspera</a:t>
            </a:r>
            <a:r>
              <a:rPr lang="en-US" dirty="0" smtClean="0"/>
              <a:t> of femur)</a:t>
            </a:r>
            <a:endParaRPr lang="en-US" dirty="0"/>
          </a:p>
          <a:p>
            <a:r>
              <a:rPr lang="en-US" dirty="0" smtClean="0"/>
              <a:t>Spine- long, thin projection (</a:t>
            </a:r>
            <a:r>
              <a:rPr lang="en-US" dirty="0" err="1" smtClean="0"/>
              <a:t>spinous</a:t>
            </a:r>
            <a:r>
              <a:rPr lang="en-US" dirty="0" smtClean="0"/>
              <a:t> process) </a:t>
            </a:r>
            <a:r>
              <a:rPr lang="en-US" dirty="0"/>
              <a:t>(Ex</a:t>
            </a:r>
            <a:r>
              <a:rPr lang="en-US" dirty="0" smtClean="0"/>
              <a:t>: scapular spine)</a:t>
            </a:r>
            <a:endParaRPr lang="en-US" dirty="0"/>
          </a:p>
          <a:p>
            <a:r>
              <a:rPr lang="en-US" dirty="0" smtClean="0"/>
              <a:t>Tubercle- small, rounded projection </a:t>
            </a:r>
            <a:r>
              <a:rPr lang="en-US" dirty="0"/>
              <a:t>(Ex</a:t>
            </a:r>
            <a:r>
              <a:rPr lang="en-US" dirty="0" smtClean="0"/>
              <a:t>: greater tubercle of humerus)</a:t>
            </a:r>
            <a:endParaRPr lang="en-US" dirty="0"/>
          </a:p>
          <a:p>
            <a:r>
              <a:rPr lang="en-US" dirty="0" smtClean="0"/>
              <a:t>Tuberosity- large, rounded projection </a:t>
            </a:r>
            <a:r>
              <a:rPr lang="en-US" dirty="0"/>
              <a:t>(Ex</a:t>
            </a:r>
            <a:r>
              <a:rPr lang="en-US" dirty="0" smtClean="0"/>
              <a:t>: </a:t>
            </a:r>
            <a:r>
              <a:rPr lang="en-US" dirty="0" err="1" smtClean="0"/>
              <a:t>ischial</a:t>
            </a:r>
            <a:r>
              <a:rPr lang="en-US" dirty="0" smtClean="0"/>
              <a:t> tuberosity)</a:t>
            </a:r>
            <a:endParaRPr lang="en-US" dirty="0"/>
          </a:p>
          <a:p>
            <a:r>
              <a:rPr lang="en-US" dirty="0" smtClean="0"/>
              <a:t>Trochanter – very large prominence for muscle attachment </a:t>
            </a:r>
            <a:r>
              <a:rPr lang="en-US" dirty="0"/>
              <a:t>(Ex</a:t>
            </a:r>
            <a:r>
              <a:rPr lang="en-US" dirty="0" smtClean="0"/>
              <a:t>: greater trochanter of femur)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513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Common Skeletal Pathologies</a:t>
            </a:r>
            <a:endParaRPr 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29697" y="1524000"/>
            <a:ext cx="8382000" cy="4495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Fracture- “broken” or “cracked” bone</a:t>
            </a:r>
          </a:p>
          <a:p>
            <a:pPr lvl="1"/>
            <a:r>
              <a:rPr lang="en-US" altLang="en-US" dirty="0" smtClean="0"/>
              <a:t>Break in the continuity of the bony cortex caused by a direct force, indirect force or pathology</a:t>
            </a:r>
          </a:p>
          <a:p>
            <a:pPr lvl="1"/>
            <a:r>
              <a:rPr lang="en-US" altLang="en-US" dirty="0" smtClean="0"/>
              <a:t>Described as: type, direction of fracture </a:t>
            </a:r>
            <a:r>
              <a:rPr lang="en-US" altLang="en-US" dirty="0" err="1" smtClean="0"/>
              <a:t>line,or</a:t>
            </a:r>
            <a:r>
              <a:rPr lang="en-US" altLang="en-US" dirty="0" smtClean="0"/>
              <a:t> position of bone parts</a:t>
            </a:r>
          </a:p>
          <a:p>
            <a:pPr eaLnBrk="1" hangingPunct="1"/>
            <a:r>
              <a:rPr lang="en-US" altLang="en-US" dirty="0" smtClean="0"/>
              <a:t>Osteoporosis- condition characterized by loss of normal bone density, or bone mass</a:t>
            </a:r>
          </a:p>
          <a:p>
            <a:pPr lvl="1"/>
            <a:r>
              <a:rPr lang="en-US" altLang="en-US" dirty="0" smtClean="0"/>
              <a:t>Can weaken a bone to the point of fracture</a:t>
            </a:r>
          </a:p>
          <a:p>
            <a:pPr lvl="1"/>
            <a:r>
              <a:rPr lang="en-US" altLang="en-US" dirty="0" smtClean="0"/>
              <a:t>Vertebrae of elderly is common site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 smtClean="0"/>
              <a:t>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Functions of the Skeleton</a:t>
            </a:r>
            <a:endParaRPr 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Rigid framework of the human body</a:t>
            </a:r>
          </a:p>
          <a:p>
            <a:pPr eaLnBrk="1" hangingPunct="1"/>
            <a:r>
              <a:rPr lang="en-US" altLang="en-US" dirty="0" smtClean="0"/>
              <a:t>Gives support and shape to body</a:t>
            </a:r>
          </a:p>
          <a:p>
            <a:pPr eaLnBrk="1" hangingPunct="1"/>
            <a:r>
              <a:rPr lang="en-US" altLang="en-US" dirty="0" smtClean="0"/>
              <a:t>Protects vital organs</a:t>
            </a:r>
          </a:p>
          <a:p>
            <a:pPr lvl="1"/>
            <a:r>
              <a:rPr lang="en-US" altLang="en-US" dirty="0" smtClean="0"/>
              <a:t>Brain, spinal cord, heart</a:t>
            </a:r>
          </a:p>
          <a:p>
            <a:pPr eaLnBrk="1" hangingPunct="1"/>
            <a:r>
              <a:rPr lang="en-US" altLang="en-US" dirty="0" smtClean="0"/>
              <a:t>Assists in movement</a:t>
            </a:r>
          </a:p>
          <a:p>
            <a:pPr eaLnBrk="1" hangingPunct="1"/>
            <a:r>
              <a:rPr lang="en-US" altLang="en-US" dirty="0" smtClean="0"/>
              <a:t>Manufactures blood cells</a:t>
            </a:r>
          </a:p>
          <a:p>
            <a:pPr eaLnBrk="1" hangingPunct="1"/>
            <a:r>
              <a:rPr lang="en-US" altLang="en-US" dirty="0" smtClean="0"/>
              <a:t>Stores calcium and other mineral salts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 smtClean="0"/>
              <a:t>		</a:t>
            </a:r>
            <a:endParaRPr lang="en-US" altLang="en-US" b="1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Skeletal Pathologies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Osteomyelitis- infection of the bone usually caused by bacteria</a:t>
            </a:r>
          </a:p>
          <a:p>
            <a:pPr lvl="1"/>
            <a:r>
              <a:rPr lang="en-US" altLang="en-US" dirty="0" smtClean="0"/>
              <a:t>Fracture that breaks the skin poses greater risk than if fracture does not break skin</a:t>
            </a:r>
            <a:endParaRPr lang="en-US" altLang="en-US" dirty="0"/>
          </a:p>
          <a:p>
            <a:r>
              <a:rPr lang="en-US" altLang="en-US" dirty="0"/>
              <a:t>Epiphyseal </a:t>
            </a:r>
            <a:r>
              <a:rPr lang="en-US" altLang="en-US" dirty="0" smtClean="0"/>
              <a:t>disorders- when the epiphysis of growing bone slips of becomes misshapen (</a:t>
            </a:r>
            <a:r>
              <a:rPr lang="en-US" altLang="en-US" dirty="0" err="1" smtClean="0"/>
              <a:t>bc</a:t>
            </a:r>
            <a:r>
              <a:rPr lang="en-US" altLang="en-US" dirty="0" smtClean="0"/>
              <a:t> it is not firmly attached)</a:t>
            </a:r>
          </a:p>
          <a:p>
            <a:pPr lvl="1"/>
            <a:r>
              <a:rPr lang="en-US" altLang="en-US" dirty="0" smtClean="0"/>
              <a:t>Proximal head of femur is common site </a:t>
            </a:r>
          </a:p>
          <a:p>
            <a:pPr lvl="1"/>
            <a:r>
              <a:rPr lang="en-US" altLang="en-US" dirty="0" smtClean="0"/>
              <a:t>Examples: Legg-Calve-</a:t>
            </a:r>
            <a:r>
              <a:rPr lang="en-US" altLang="en-US" dirty="0" err="1" smtClean="0"/>
              <a:t>Perthes</a:t>
            </a:r>
            <a:r>
              <a:rPr lang="en-US" altLang="en-US" dirty="0" smtClean="0"/>
              <a:t> disease, slipped femoral capital epiphysis, Osgood-</a:t>
            </a:r>
            <a:r>
              <a:rPr lang="en-US" altLang="en-US" dirty="0" err="1" smtClean="0"/>
              <a:t>Schlatter</a:t>
            </a:r>
            <a:r>
              <a:rPr lang="en-US" altLang="en-US" dirty="0" smtClean="0"/>
              <a:t> disease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843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Types of Skeletons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206 bones in the body (table 2-1)</a:t>
            </a:r>
          </a:p>
          <a:p>
            <a:pPr eaLnBrk="1" hangingPunct="1"/>
            <a:r>
              <a:rPr lang="en-US" altLang="en-US" dirty="0" smtClean="0"/>
              <a:t>Axial- forms the upright part of the body</a:t>
            </a:r>
          </a:p>
          <a:p>
            <a:pPr lvl="1"/>
            <a:r>
              <a:rPr lang="en-US" altLang="en-US" dirty="0" smtClean="0"/>
              <a:t>Approximately 80 bones</a:t>
            </a:r>
          </a:p>
          <a:p>
            <a:pPr lvl="1"/>
            <a:r>
              <a:rPr lang="en-US" altLang="en-US" dirty="0" smtClean="0"/>
              <a:t>Head, thorax and trunk </a:t>
            </a:r>
          </a:p>
          <a:p>
            <a:pPr eaLnBrk="1" hangingPunct="1"/>
            <a:r>
              <a:rPr lang="en-US" altLang="en-US" dirty="0" smtClean="0"/>
              <a:t>Appendicular- attaches to the axial skeleton</a:t>
            </a:r>
          </a:p>
          <a:p>
            <a:pPr lvl="1"/>
            <a:r>
              <a:rPr lang="en-US" altLang="en-US" dirty="0" smtClean="0"/>
              <a:t>Contains 126 bones</a:t>
            </a:r>
          </a:p>
          <a:p>
            <a:pPr lvl="1"/>
            <a:r>
              <a:rPr lang="en-US" altLang="en-US" dirty="0" smtClean="0"/>
              <a:t>Extremities </a:t>
            </a:r>
          </a:p>
          <a:p>
            <a:pPr eaLnBrk="1" hangingPunct="1"/>
            <a:endParaRPr lang="en-US" altLang="en-US" b="1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 smtClean="0"/>
              <a:t>		</a:t>
            </a:r>
            <a:endParaRPr lang="en-US" altLang="en-US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43" t="4855" r="27344" b="4518"/>
          <a:stretch/>
        </p:blipFill>
        <p:spPr>
          <a:xfrm>
            <a:off x="4038600" y="338792"/>
            <a:ext cx="3048000" cy="6096000"/>
          </a:xfrm>
        </p:spPr>
      </p:pic>
      <p:sp>
        <p:nvSpPr>
          <p:cNvPr id="5" name="TextBox 4"/>
          <p:cNvSpPr txBox="1"/>
          <p:nvPr/>
        </p:nvSpPr>
        <p:spPr>
          <a:xfrm>
            <a:off x="457200" y="1447800"/>
            <a:ext cx="304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Pink: Axial Skeleton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Yellow: Appendicular Skeleton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5938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Composition of Bone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Bones are considered </a:t>
            </a:r>
            <a:r>
              <a:rPr lang="en-US" altLang="en-US" dirty="0" smtClean="0"/>
              <a:t>organs and made up of several types of tissue</a:t>
            </a:r>
          </a:p>
          <a:p>
            <a:pPr lvl="1"/>
            <a:r>
              <a:rPr lang="en-US" altLang="en-US" dirty="0" smtClean="0"/>
              <a:t>Fibrous, cartilaginous, osseous, nervous, vascular</a:t>
            </a:r>
          </a:p>
          <a:p>
            <a:r>
              <a:rPr lang="en-US" altLang="en-US" dirty="0" smtClean="0"/>
              <a:t>Integral parts of the skeletal system</a:t>
            </a:r>
          </a:p>
          <a:p>
            <a:pPr eaLnBrk="1" hangingPunct="1"/>
            <a:r>
              <a:rPr lang="en-US" altLang="en-US" dirty="0" smtClean="0"/>
              <a:t>Made up of:</a:t>
            </a:r>
          </a:p>
          <a:p>
            <a:pPr lvl="1"/>
            <a:r>
              <a:rPr lang="en-US" altLang="en-US" dirty="0" smtClean="0"/>
              <a:t>1/3 organic (living) materials- give bone elasticity</a:t>
            </a:r>
          </a:p>
          <a:p>
            <a:pPr lvl="1"/>
            <a:r>
              <a:rPr lang="en-US" altLang="en-US" dirty="0" smtClean="0"/>
              <a:t>2/3 inorganic (nonliving) materials- provides hardness and strength			</a:t>
            </a:r>
            <a:endParaRPr lang="en-US" altLang="en-US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Composition of Bone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87962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 smtClean="0"/>
              <a:t>Compact (cortical) </a:t>
            </a:r>
            <a:r>
              <a:rPr lang="en-US" altLang="en-US" dirty="0" smtClean="0"/>
              <a:t>bone</a:t>
            </a:r>
          </a:p>
          <a:p>
            <a:pPr lvl="1"/>
            <a:r>
              <a:rPr lang="en-US" altLang="en-US" dirty="0" smtClean="0"/>
              <a:t>Makes up hard, dense, outer shell</a:t>
            </a:r>
          </a:p>
          <a:p>
            <a:pPr lvl="1"/>
            <a:r>
              <a:rPr lang="en-US" altLang="en-US" dirty="0" smtClean="0"/>
              <a:t>Completely covers </a:t>
            </a:r>
            <a:r>
              <a:rPr lang="en-US" altLang="en-US" dirty="0" smtClean="0"/>
              <a:t>bone</a:t>
            </a:r>
          </a:p>
          <a:p>
            <a:pPr lvl="1"/>
            <a:r>
              <a:rPr lang="en-US" altLang="en-US" dirty="0" smtClean="0"/>
              <a:t>Tends </a:t>
            </a:r>
            <a:r>
              <a:rPr lang="en-US" altLang="en-US" dirty="0" smtClean="0"/>
              <a:t>to be thicker along the shaft and thinner at the ends of long </a:t>
            </a:r>
            <a:r>
              <a:rPr lang="en-US" altLang="en-US" dirty="0" smtClean="0"/>
              <a:t>bones</a:t>
            </a:r>
          </a:p>
          <a:p>
            <a:pPr lvl="1"/>
            <a:r>
              <a:rPr lang="en-US" altLang="en-US" dirty="0" smtClean="0"/>
              <a:t>Absorbs compressive forces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Is thicker in the plates of the flat bones of the skull</a:t>
            </a:r>
            <a:endParaRPr lang="en-US" altLang="en-US" dirty="0"/>
          </a:p>
          <a:p>
            <a:r>
              <a:rPr lang="en-US" altLang="en-US" dirty="0" err="1"/>
              <a:t>Cancellous</a:t>
            </a:r>
            <a:r>
              <a:rPr lang="en-US" altLang="en-US" dirty="0"/>
              <a:t> </a:t>
            </a:r>
            <a:r>
              <a:rPr lang="en-US" altLang="en-US" dirty="0" smtClean="0"/>
              <a:t>bone</a:t>
            </a:r>
          </a:p>
          <a:p>
            <a:pPr lvl="1"/>
            <a:r>
              <a:rPr lang="en-US" dirty="0" smtClean="0"/>
              <a:t>Is </a:t>
            </a:r>
            <a:r>
              <a:rPr lang="en-US" dirty="0" smtClean="0"/>
              <a:t>porous, spongy and lightweight</a:t>
            </a:r>
          </a:p>
          <a:p>
            <a:pPr lvl="1"/>
            <a:r>
              <a:rPr lang="en-US" dirty="0" smtClean="0"/>
              <a:t>Inside </a:t>
            </a:r>
            <a:r>
              <a:rPr lang="en-US" dirty="0" smtClean="0"/>
              <a:t>portion called the </a:t>
            </a:r>
            <a:r>
              <a:rPr lang="en-US" dirty="0" err="1" smtClean="0"/>
              <a:t>trabeculae</a:t>
            </a:r>
            <a:r>
              <a:rPr lang="en-US" dirty="0" smtClean="0"/>
              <a:t>, which is </a:t>
            </a:r>
            <a:r>
              <a:rPr lang="en-US" dirty="0" smtClean="0"/>
              <a:t>filled </a:t>
            </a:r>
            <a:r>
              <a:rPr lang="en-US" dirty="0" smtClean="0"/>
              <a:t>with marrow and make bone lighter</a:t>
            </a:r>
          </a:p>
          <a:p>
            <a:pPr lvl="1"/>
            <a:r>
              <a:rPr lang="en-US" dirty="0" smtClean="0"/>
              <a:t>Arranged in a pattern that resists local stresses and </a:t>
            </a:r>
            <a:r>
              <a:rPr lang="en-US" dirty="0" smtClean="0"/>
              <a:t>strains</a:t>
            </a:r>
          </a:p>
          <a:p>
            <a:pPr lvl="1"/>
            <a:r>
              <a:rPr lang="en-US" dirty="0" smtClean="0"/>
              <a:t>Redirects forces toward weight bearing sources</a:t>
            </a:r>
            <a:endParaRPr lang="en-US" dirty="0" smtClean="0"/>
          </a:p>
          <a:p>
            <a:pPr lvl="1"/>
            <a:r>
              <a:rPr lang="en-US" dirty="0" smtClean="0"/>
              <a:t>Makes up most of the articular ends of bones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0831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Structure of Bone</a:t>
            </a:r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8213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Diaphysis</a:t>
            </a:r>
          </a:p>
          <a:p>
            <a:pPr lvl="1"/>
            <a:r>
              <a:rPr lang="en-US" altLang="en-US" dirty="0"/>
              <a:t>T</a:t>
            </a:r>
            <a:r>
              <a:rPr lang="en-US" altLang="en-US" dirty="0" smtClean="0"/>
              <a:t>he main, central </a:t>
            </a:r>
            <a:r>
              <a:rPr lang="en-US" altLang="en-US" dirty="0" smtClean="0"/>
              <a:t>shaft of the bone</a:t>
            </a:r>
          </a:p>
          <a:p>
            <a:pPr lvl="1"/>
            <a:r>
              <a:rPr lang="en-US" altLang="en-US" dirty="0" smtClean="0"/>
              <a:t>Made of mostly compact bone which gives strength</a:t>
            </a:r>
          </a:p>
          <a:p>
            <a:r>
              <a:rPr lang="en-US" altLang="en-US" dirty="0" smtClean="0"/>
              <a:t>Epiphysis</a:t>
            </a:r>
          </a:p>
          <a:p>
            <a:pPr lvl="1"/>
            <a:r>
              <a:rPr lang="en-US" altLang="en-US" dirty="0"/>
              <a:t>T</a:t>
            </a:r>
            <a:r>
              <a:rPr lang="en-US" altLang="en-US" dirty="0" smtClean="0"/>
              <a:t>he </a:t>
            </a:r>
            <a:r>
              <a:rPr lang="en-US" altLang="en-US" dirty="0"/>
              <a:t>area at each end of a long bone</a:t>
            </a:r>
          </a:p>
          <a:p>
            <a:pPr lvl="1"/>
            <a:r>
              <a:rPr lang="en-US" altLang="en-US" dirty="0"/>
              <a:t>Wider than the </a:t>
            </a:r>
            <a:r>
              <a:rPr lang="en-US" altLang="en-US" dirty="0" smtClean="0"/>
              <a:t>shaft</a:t>
            </a:r>
          </a:p>
          <a:p>
            <a:pPr lvl="1"/>
            <a:r>
              <a:rPr lang="en-US" altLang="en-US" dirty="0" smtClean="0"/>
              <a:t>Primarily composed of spongy bone</a:t>
            </a:r>
          </a:p>
          <a:p>
            <a:pPr lvl="1"/>
            <a:r>
              <a:rPr lang="en-US" altLang="en-US" dirty="0" smtClean="0"/>
              <a:t>Transmits weight-bearing forces across body</a:t>
            </a:r>
            <a:endParaRPr lang="en-US" altLang="en-US" dirty="0"/>
          </a:p>
          <a:p>
            <a:pPr lvl="1"/>
            <a:r>
              <a:rPr lang="en-US" altLang="en-US" dirty="0"/>
              <a:t>Epiphyseal plate- cartilaginous material in growing bone</a:t>
            </a:r>
          </a:p>
          <a:p>
            <a:endParaRPr lang="en-US" altLang="en-US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 smtClean="0"/>
              <a:t>		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Bone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Articular cartilage</a:t>
            </a:r>
          </a:p>
          <a:p>
            <a:pPr lvl="1"/>
            <a:r>
              <a:rPr lang="en-US" dirty="0" smtClean="0"/>
              <a:t>Lines articular surface of each epiphysis</a:t>
            </a:r>
          </a:p>
          <a:p>
            <a:pPr lvl="1"/>
            <a:r>
              <a:rPr lang="en-US" dirty="0" smtClean="0"/>
              <a:t>Acts as a shock absorber between joints</a:t>
            </a:r>
          </a:p>
          <a:p>
            <a:r>
              <a:rPr lang="en-US" altLang="en-US" dirty="0" smtClean="0"/>
              <a:t>Periosteum</a:t>
            </a:r>
          </a:p>
          <a:p>
            <a:pPr lvl="1"/>
            <a:r>
              <a:rPr lang="en-US" altLang="en-US" dirty="0"/>
              <a:t>T</a:t>
            </a:r>
            <a:r>
              <a:rPr lang="en-US" altLang="en-US" dirty="0" smtClean="0"/>
              <a:t>hin </a:t>
            </a:r>
            <a:r>
              <a:rPr lang="en-US" altLang="en-US" dirty="0"/>
              <a:t>fibrous membrane covering </a:t>
            </a:r>
            <a:r>
              <a:rPr lang="en-US" altLang="en-US" dirty="0" smtClean="0"/>
              <a:t>long </a:t>
            </a:r>
            <a:r>
              <a:rPr lang="en-US" altLang="en-US" dirty="0"/>
              <a:t>bone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Contains </a:t>
            </a:r>
            <a:r>
              <a:rPr lang="en-US" altLang="en-US" dirty="0"/>
              <a:t>nerve and blood vessels </a:t>
            </a:r>
          </a:p>
          <a:p>
            <a:pPr lvl="1"/>
            <a:r>
              <a:rPr lang="en-US" altLang="en-US" dirty="0"/>
              <a:t>Attachment point for tendons and </a:t>
            </a:r>
            <a:r>
              <a:rPr lang="en-US" altLang="en-US" dirty="0" smtClean="0"/>
              <a:t>ligaments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61318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Bone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13960"/>
          </a:xfrm>
        </p:spPr>
        <p:txBody>
          <a:bodyPr>
            <a:normAutofit/>
          </a:bodyPr>
          <a:lstStyle/>
          <a:p>
            <a:r>
              <a:rPr lang="en-US" dirty="0" smtClean="0"/>
              <a:t>Medullary cavity</a:t>
            </a:r>
          </a:p>
          <a:p>
            <a:pPr lvl="1"/>
            <a:r>
              <a:rPr lang="en-US" dirty="0" smtClean="0"/>
              <a:t>Hollow tube-like center within long bone diaphysis</a:t>
            </a:r>
          </a:p>
          <a:p>
            <a:pPr lvl="1"/>
            <a:r>
              <a:rPr lang="en-US" dirty="0" smtClean="0"/>
              <a:t>Decreases weight of bone</a:t>
            </a:r>
          </a:p>
          <a:p>
            <a:pPr lvl="1"/>
            <a:r>
              <a:rPr lang="en-US" dirty="0" smtClean="0"/>
              <a:t>Store bone marrow and provides passage for arteries</a:t>
            </a:r>
          </a:p>
          <a:p>
            <a:r>
              <a:rPr lang="en-US" dirty="0" smtClean="0"/>
              <a:t>Endosteum</a:t>
            </a:r>
          </a:p>
          <a:p>
            <a:pPr lvl="1"/>
            <a:r>
              <a:rPr lang="en-US" dirty="0" smtClean="0"/>
              <a:t>Membrane that lines the medullary cavity</a:t>
            </a:r>
          </a:p>
          <a:p>
            <a:pPr lvl="1"/>
            <a:r>
              <a:rPr lang="en-US" dirty="0" smtClean="0"/>
              <a:t>Houses cells important for forming and repairing bones</a:t>
            </a:r>
          </a:p>
          <a:p>
            <a:r>
              <a:rPr lang="en-US" dirty="0" smtClean="0"/>
              <a:t>Metaphysis</a:t>
            </a:r>
          </a:p>
          <a:p>
            <a:pPr lvl="1"/>
            <a:r>
              <a:rPr lang="en-US" dirty="0" smtClean="0"/>
              <a:t>The flared part at each end of the diaphysis</a:t>
            </a:r>
          </a:p>
          <a:p>
            <a:pPr lvl="1"/>
            <a:r>
              <a:rPr lang="en-US" dirty="0" smtClean="0"/>
              <a:t>Made of mostly </a:t>
            </a:r>
            <a:r>
              <a:rPr lang="en-US" dirty="0" err="1" smtClean="0"/>
              <a:t>cancellous</a:t>
            </a:r>
            <a:r>
              <a:rPr lang="en-US" dirty="0" smtClean="0"/>
              <a:t> bone; supports epiphysis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3502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364</TotalTime>
  <Words>894</Words>
  <Application>Microsoft Office PowerPoint</Application>
  <PresentationFormat>On-screen Show (4:3)</PresentationFormat>
  <Paragraphs>130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Book Antiqua</vt:lpstr>
      <vt:lpstr>Lucida Sans</vt:lpstr>
      <vt:lpstr>Wingdings</vt:lpstr>
      <vt:lpstr>Wingdings 2</vt:lpstr>
      <vt:lpstr>Wingdings 3</vt:lpstr>
      <vt:lpstr>Apex</vt:lpstr>
      <vt:lpstr>Chapter 2 Skeletal System</vt:lpstr>
      <vt:lpstr>Functions of the Skeleton</vt:lpstr>
      <vt:lpstr>Types of Skeletons</vt:lpstr>
      <vt:lpstr>PowerPoint Presentation</vt:lpstr>
      <vt:lpstr>Composition of Bone</vt:lpstr>
      <vt:lpstr>Composition of Bone</vt:lpstr>
      <vt:lpstr>Structure of Bone</vt:lpstr>
      <vt:lpstr>Structure of Bone</vt:lpstr>
      <vt:lpstr>Structure of Bone</vt:lpstr>
      <vt:lpstr>PowerPoint Presentation</vt:lpstr>
      <vt:lpstr>Types of Bones</vt:lpstr>
      <vt:lpstr>Long Bones</vt:lpstr>
      <vt:lpstr>Short Bones</vt:lpstr>
      <vt:lpstr>Flat Bones</vt:lpstr>
      <vt:lpstr>Irregular Bones</vt:lpstr>
      <vt:lpstr>Bone Markings: Depressions and Openings</vt:lpstr>
      <vt:lpstr>Bone Markings: Projections or Processes That Fit Into Joints</vt:lpstr>
      <vt:lpstr>Bone Markings: Projections/ Processes That Attach Tendons, Ligaments, Conn. Tissues</vt:lpstr>
      <vt:lpstr>Common Skeletal Pathologies</vt:lpstr>
      <vt:lpstr>Common Skeletal Pathologies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Dover</dc:creator>
  <cp:lastModifiedBy>Witmer, Kelly</cp:lastModifiedBy>
  <cp:revision>31</cp:revision>
  <dcterms:created xsi:type="dcterms:W3CDTF">2010-07-04T21:07:40Z</dcterms:created>
  <dcterms:modified xsi:type="dcterms:W3CDTF">2016-05-13T15:00:42Z</dcterms:modified>
</cp:coreProperties>
</file>