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0"/>
  </p:notesMasterIdLst>
  <p:sldIdLst>
    <p:sldId id="265" r:id="rId2"/>
    <p:sldId id="257" r:id="rId3"/>
    <p:sldId id="266" r:id="rId4"/>
    <p:sldId id="272" r:id="rId5"/>
    <p:sldId id="271" r:id="rId6"/>
    <p:sldId id="273" r:id="rId7"/>
    <p:sldId id="274" r:id="rId8"/>
    <p:sldId id="275" r:id="rId9"/>
    <p:sldId id="267" r:id="rId10"/>
    <p:sldId id="269" r:id="rId11"/>
    <p:sldId id="276" r:id="rId12"/>
    <p:sldId id="262" r:id="rId13"/>
    <p:sldId id="277" r:id="rId14"/>
    <p:sldId id="278" r:id="rId15"/>
    <p:sldId id="263" r:id="rId16"/>
    <p:sldId id="282" r:id="rId17"/>
    <p:sldId id="270" r:id="rId18"/>
    <p:sldId id="283" r:id="rId19"/>
    <p:sldId id="279" r:id="rId20"/>
    <p:sldId id="284" r:id="rId21"/>
    <p:sldId id="285" r:id="rId22"/>
    <p:sldId id="280" r:id="rId23"/>
    <p:sldId id="286" r:id="rId24"/>
    <p:sldId id="292" r:id="rId25"/>
    <p:sldId id="293" r:id="rId26"/>
    <p:sldId id="294" r:id="rId27"/>
    <p:sldId id="295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284" y="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403F8-49BF-496F-8C3B-7CDC0BDEEF73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C8F48-CE7B-43F6-A6D3-6D3F20A5F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Axis of rotation = </a:t>
            </a:r>
            <a:r>
              <a:rPr lang="en-US" smtClean="0"/>
              <a:t>pivot </a:t>
            </a:r>
            <a:r>
              <a:rPr lang="en-US" smtClean="0"/>
              <a:t>point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Ie</a:t>
            </a:r>
            <a:r>
              <a:rPr lang="en-US" dirty="0" smtClean="0"/>
              <a:t> shoulder has 3 degrees of ROM ---can</a:t>
            </a:r>
            <a:r>
              <a:rPr lang="en-US" baseline="0" dirty="0" smtClean="0"/>
              <a:t> move freely in all planes </a:t>
            </a:r>
            <a:r>
              <a:rPr lang="en-US" baseline="0" smtClean="0"/>
              <a:t>of motion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7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CKC exercise thought to be more functional for Le</a:t>
            </a:r>
          </a:p>
          <a:p>
            <a:endParaRPr lang="en-US" dirty="0"/>
          </a:p>
          <a:p>
            <a:r>
              <a:rPr lang="en-US" dirty="0" smtClean="0"/>
              <a:t>If ankle DF ROM is limited</a:t>
            </a:r>
          </a:p>
          <a:p>
            <a:r>
              <a:rPr lang="en-US" dirty="0" smtClean="0"/>
              <a:t>CKC knee flexion will be 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6BFE-38EC-4EC2-A6B6-E54087DCD1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1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2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8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57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2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62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7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0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6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6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9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4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83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smtClean="0"/>
              <a:t>Basic Information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Segments of the Body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6711654" cy="472440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Trunk</a:t>
            </a:r>
          </a:p>
          <a:p>
            <a:pPr lvl="1" eaLnBrk="1" hangingPunct="1"/>
            <a:r>
              <a:rPr lang="en-US" altLang="en-US" sz="2000" dirty="0" smtClean="0"/>
              <a:t>Thorax- or chest, is made up of the ribs, sternum, and mostly thoracic vertebrae</a:t>
            </a:r>
          </a:p>
          <a:p>
            <a:pPr lvl="1" eaLnBrk="1" hangingPunct="1"/>
            <a:r>
              <a:rPr lang="en-US" altLang="en-US" sz="2000" dirty="0" smtClean="0"/>
              <a:t>Abdomen- or the lower trunk, is made up of the pelvis, stomach, and mostly lumbar vertebrae</a:t>
            </a:r>
          </a:p>
          <a:p>
            <a:pPr eaLnBrk="1" hangingPunct="1"/>
            <a:r>
              <a:rPr lang="en-US" altLang="en-US" dirty="0" smtClean="0"/>
              <a:t>Neck- cervical vertebrae</a:t>
            </a:r>
          </a:p>
          <a:p>
            <a:pPr eaLnBrk="1" hangingPunct="1"/>
            <a:r>
              <a:rPr lang="en-US" altLang="en-US" dirty="0" smtClean="0"/>
              <a:t>Head- skull</a:t>
            </a:r>
          </a:p>
          <a:p>
            <a:pPr eaLnBrk="1" hangingPunct="1"/>
            <a:r>
              <a:rPr lang="en-US" altLang="en-US" dirty="0" err="1" smtClean="0"/>
              <a:t>Arthrokinematic</a:t>
            </a:r>
            <a:r>
              <a:rPr lang="en-US" altLang="en-US" dirty="0" smtClean="0"/>
              <a:t> motion- refers to a joint’s surface motion in relation to the body segment’s motion</a:t>
            </a:r>
          </a:p>
          <a:p>
            <a:pPr lvl="1"/>
            <a:r>
              <a:rPr lang="en-US" altLang="en-US" dirty="0" smtClean="0"/>
              <a:t>Body segments are rarely used to describe joint motion</a:t>
            </a:r>
          </a:p>
          <a:p>
            <a:pPr lvl="1"/>
            <a:r>
              <a:rPr lang="en-US" altLang="en-US" dirty="0" smtClean="0"/>
              <a:t>The motion occurs at the joint and the body segment “goes along for the ride”</a:t>
            </a:r>
          </a:p>
          <a:p>
            <a:pPr lvl="2"/>
            <a:r>
              <a:rPr lang="en-US" altLang="en-US" dirty="0" smtClean="0"/>
              <a:t>Ex: flexion occurs at the shoulder not the arm</a:t>
            </a:r>
          </a:p>
          <a:p>
            <a:pPr lvl="1" eaLnBrk="1" hangingPunct="1"/>
            <a:endParaRPr lang="en-US" altLang="en-US" sz="22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3747" r="9856" b="5448"/>
          <a:stretch/>
        </p:blipFill>
        <p:spPr>
          <a:xfrm>
            <a:off x="1600200" y="228600"/>
            <a:ext cx="5562600" cy="6321136"/>
          </a:xfrm>
        </p:spPr>
      </p:pic>
    </p:spTree>
    <p:extLst>
      <p:ext uri="{BB962C8B-B14F-4D97-AF65-F5344CB8AC3E}">
        <p14:creationId xmlns:p14="http://schemas.microsoft.com/office/powerpoint/2010/main" val="303193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Types of Motion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6711654" cy="4648206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en-US" sz="8000" dirty="0" smtClean="0"/>
              <a:t>Linear motion (</a:t>
            </a:r>
            <a:r>
              <a:rPr lang="en-US" altLang="en-US" sz="8000" dirty="0" err="1" smtClean="0"/>
              <a:t>translatory</a:t>
            </a:r>
            <a:r>
              <a:rPr lang="en-US" altLang="en-US" sz="8000" dirty="0" smtClean="0"/>
              <a:t> motion)- occurs in a more or less straight line from one location to another; all parts of object move in same direction</a:t>
            </a:r>
          </a:p>
          <a:p>
            <a:pPr lvl="1" eaLnBrk="1" hangingPunct="1"/>
            <a:r>
              <a:rPr lang="en-US" altLang="en-US" sz="8000" dirty="0" smtClean="0"/>
              <a:t>Rectilinear- movement that occurs in a straight line</a:t>
            </a:r>
          </a:p>
          <a:p>
            <a:pPr lvl="1" eaLnBrk="1" hangingPunct="1"/>
            <a:r>
              <a:rPr lang="en-US" altLang="en-US" sz="8000" dirty="0" smtClean="0"/>
              <a:t>Curvilinear- movement that occurs in a curved path that is not necessarily circular</a:t>
            </a:r>
          </a:p>
          <a:p>
            <a:pPr eaLnBrk="1" hangingPunct="1"/>
            <a:r>
              <a:rPr lang="en-US" altLang="en-US" sz="8000" dirty="0" smtClean="0"/>
              <a:t>Angular motion (rotary motion)- movement of an object around a fixed point</a:t>
            </a:r>
          </a:p>
          <a:p>
            <a:pPr lvl="1"/>
            <a:r>
              <a:rPr lang="en-US" altLang="en-US" sz="8000" dirty="0" smtClean="0"/>
              <a:t>All parts of object move through the same angle in the same direction, and at the same time, but they do not move the same distance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 smtClean="0"/>
              <a:t>	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11550" r="5294" b="12223"/>
          <a:stretch/>
        </p:blipFill>
        <p:spPr>
          <a:xfrm>
            <a:off x="581308" y="381000"/>
            <a:ext cx="3733801" cy="3159369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9" t="12624" r="12223" b="11148"/>
          <a:stretch/>
        </p:blipFill>
        <p:spPr>
          <a:xfrm>
            <a:off x="5238940" y="685800"/>
            <a:ext cx="2971800" cy="3381703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3583" r="10527" b="4311"/>
          <a:stretch/>
        </p:blipFill>
        <p:spPr>
          <a:xfrm>
            <a:off x="2448208" y="3276600"/>
            <a:ext cx="2819400" cy="34027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609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Rectilinear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Motion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5340" y="196068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Curvilinear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Motion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36778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Angular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Motion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Movement (</a:t>
            </a:r>
            <a:r>
              <a:rPr lang="en-US" dirty="0" err="1"/>
              <a:t>O</a:t>
            </a:r>
            <a:r>
              <a:rPr lang="en-US" dirty="0" err="1" smtClean="0"/>
              <a:t>steokinematics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50027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Osteokinematics</a:t>
            </a:r>
            <a:r>
              <a:rPr lang="en-US" dirty="0" smtClean="0"/>
              <a:t>- deals with the relationship of the movement of bones around a joint axis</a:t>
            </a:r>
          </a:p>
          <a:p>
            <a:r>
              <a:rPr lang="en-US" dirty="0" err="1" smtClean="0"/>
              <a:t>Arthrokinematics</a:t>
            </a:r>
            <a:r>
              <a:rPr lang="en-US" dirty="0" smtClean="0"/>
              <a:t>- deals with the relationship of a joint surface movement</a:t>
            </a:r>
          </a:p>
          <a:p>
            <a:r>
              <a:rPr lang="en-US" dirty="0"/>
              <a:t>Joints move in many directions</a:t>
            </a:r>
          </a:p>
          <a:p>
            <a:r>
              <a:rPr lang="en-US" dirty="0"/>
              <a:t>Synovial joints are freely moveable joints where MOST motion </a:t>
            </a:r>
            <a:r>
              <a:rPr lang="en-US" dirty="0" smtClean="0"/>
              <a:t>occurs</a:t>
            </a:r>
          </a:p>
          <a:p>
            <a:r>
              <a:rPr lang="en-US" dirty="0" smtClean="0"/>
              <a:t>Active </a:t>
            </a:r>
            <a:r>
              <a:rPr lang="en-US" dirty="0" err="1" smtClean="0"/>
              <a:t>movments</a:t>
            </a:r>
            <a:r>
              <a:rPr lang="en-US" dirty="0" smtClean="0"/>
              <a:t>- generated by stimulated or “active” muscle</a:t>
            </a:r>
          </a:p>
          <a:p>
            <a:r>
              <a:rPr lang="en-US" dirty="0" smtClean="0"/>
              <a:t>Passive movements- generated by sources other than muscular activation, such as gravity, the resistance of a stretched ligament, or a push from another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2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Joint Movements (</a:t>
            </a:r>
            <a:r>
              <a:rPr lang="en-US" dirty="0" err="1" smtClean="0"/>
              <a:t>Osteokinematics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Flexion- the bending movement of one bone on another, bringing two segments together causing an increase in the joint angle</a:t>
            </a:r>
          </a:p>
          <a:p>
            <a:pPr eaLnBrk="1" hangingPunct="1"/>
            <a:r>
              <a:rPr lang="en-US" altLang="en-US" dirty="0" smtClean="0"/>
              <a:t>Extension- straightening movement of one bone away from another, causing an decrease of the joint angle</a:t>
            </a:r>
          </a:p>
          <a:p>
            <a:pPr eaLnBrk="1" hangingPunct="1"/>
            <a:r>
              <a:rPr lang="en-US" altLang="en-US" dirty="0" smtClean="0"/>
              <a:t>Hypertension- continuation of extension beyond the anatomical position</a:t>
            </a:r>
          </a:p>
          <a:p>
            <a:pPr eaLnBrk="1" hangingPunct="1"/>
            <a:r>
              <a:rPr lang="en-US" altLang="en-US" dirty="0" smtClean="0"/>
              <a:t>Palmar flexion- flexion at the wrist</a:t>
            </a:r>
          </a:p>
          <a:p>
            <a:pPr eaLnBrk="1" hangingPunct="1"/>
            <a:r>
              <a:rPr lang="en-US" altLang="en-US" dirty="0" smtClean="0"/>
              <a:t>Plantar flexion- flexion at the ankle</a:t>
            </a:r>
          </a:p>
          <a:p>
            <a:pPr eaLnBrk="1" hangingPunct="1"/>
            <a:r>
              <a:rPr lang="en-US" altLang="en-US" dirty="0" smtClean="0"/>
              <a:t>Dorsiflexion- extension at the wrist and ankle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4642" r="4408" b="14529"/>
          <a:stretch/>
        </p:blipFill>
        <p:spPr>
          <a:xfrm>
            <a:off x="838200" y="533400"/>
            <a:ext cx="7391400" cy="5652247"/>
          </a:xfrm>
        </p:spPr>
      </p:pic>
    </p:spTree>
    <p:extLst>
      <p:ext uri="{BB962C8B-B14F-4D97-AF65-F5344CB8AC3E}">
        <p14:creationId xmlns:p14="http://schemas.microsoft.com/office/powerpoint/2010/main" val="125016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Joint Movements (</a:t>
            </a:r>
            <a:r>
              <a:rPr lang="en-US" dirty="0" err="1" smtClean="0"/>
              <a:t>Osteokinematics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3478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Abduction- is movement away from the midline of the body</a:t>
            </a:r>
          </a:p>
          <a:p>
            <a:r>
              <a:rPr lang="en-US" altLang="en-US" dirty="0"/>
              <a:t>Adduction- is movement toward the midline of the body</a:t>
            </a:r>
          </a:p>
          <a:p>
            <a:r>
              <a:rPr lang="en-US" altLang="en-US" dirty="0" smtClean="0"/>
              <a:t>Horizontal </a:t>
            </a:r>
            <a:r>
              <a:rPr lang="en-US" altLang="en-US" dirty="0"/>
              <a:t>abduction- starting at flexion or abduction, shoulder movement backward</a:t>
            </a:r>
          </a:p>
          <a:p>
            <a:r>
              <a:rPr lang="en-US" altLang="en-US" dirty="0"/>
              <a:t>Horizontal adduction- starting at flexion or abduction, shoulder movement forward</a:t>
            </a:r>
          </a:p>
          <a:p>
            <a:r>
              <a:rPr lang="en-US" altLang="en-US" dirty="0"/>
              <a:t>Radial deviation- when the hand moves laterally or towards the thumb side</a:t>
            </a:r>
          </a:p>
          <a:p>
            <a:r>
              <a:rPr lang="en-US" altLang="en-US" dirty="0"/>
              <a:t>Ulnar deviation- when the hand moves medially or towards the little finger side </a:t>
            </a:r>
            <a:endParaRPr lang="en-US" altLang="en-US" dirty="0" smtClean="0"/>
          </a:p>
          <a:p>
            <a:r>
              <a:rPr lang="en-US" altLang="en-US" dirty="0"/>
              <a:t>Lateral bending- when the trunk moves </a:t>
            </a:r>
            <a:r>
              <a:rPr lang="en-US" altLang="en-US" dirty="0" smtClean="0"/>
              <a:t>sideways</a:t>
            </a: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0" t="3746" r="32804" b="54483"/>
          <a:stretch/>
        </p:blipFill>
        <p:spPr>
          <a:xfrm>
            <a:off x="609600" y="533400"/>
            <a:ext cx="3962400" cy="479658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0" t="45517" r="32804" b="5448"/>
          <a:stretch/>
        </p:blipFill>
        <p:spPr>
          <a:xfrm>
            <a:off x="4800600" y="1447800"/>
            <a:ext cx="3527778" cy="5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Movements (</a:t>
            </a:r>
            <a:r>
              <a:rPr lang="en-US" dirty="0" err="1"/>
              <a:t>Osteokinematics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Circumduction- </a:t>
            </a:r>
            <a:r>
              <a:rPr lang="en-US" altLang="en-US" dirty="0"/>
              <a:t>is motion that describes a circular, cone shaped pattern</a:t>
            </a:r>
          </a:p>
          <a:p>
            <a:pPr lvl="1"/>
            <a:r>
              <a:rPr lang="en-US" altLang="en-US" dirty="0"/>
              <a:t>Combines flexion, abduction, extension, and adduction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4860" r="9143" b="5053"/>
          <a:stretch/>
        </p:blipFill>
        <p:spPr>
          <a:xfrm>
            <a:off x="4495800" y="2218532"/>
            <a:ext cx="3581399" cy="3879849"/>
          </a:xfrm>
        </p:spPr>
      </p:pic>
    </p:spTree>
    <p:extLst>
      <p:ext uri="{BB962C8B-B14F-4D97-AF65-F5344CB8AC3E}">
        <p14:creationId xmlns:p14="http://schemas.microsoft.com/office/powerpoint/2010/main" val="328884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28436" y="1524000"/>
            <a:ext cx="6711654" cy="419548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Kinesiology- the study of movement</a:t>
            </a:r>
          </a:p>
          <a:p>
            <a:pPr lvl="1" eaLnBrk="1" hangingPunct="1"/>
            <a:r>
              <a:rPr lang="en-US" altLang="en-US" dirty="0" smtClean="0"/>
              <a:t>Brings together anatomy, physiology, physics, and geometry and relates them to human movement</a:t>
            </a:r>
          </a:p>
          <a:p>
            <a:pPr eaLnBrk="1" hangingPunct="1"/>
            <a:r>
              <a:rPr lang="en-US" altLang="en-US" dirty="0" smtClean="0"/>
              <a:t>Biomechanics- mechanical principles that relate directly to the human body</a:t>
            </a:r>
          </a:p>
          <a:p>
            <a:pPr lvl="1" eaLnBrk="1" hangingPunct="1"/>
            <a:r>
              <a:rPr lang="en-US" altLang="en-US" dirty="0" smtClean="0"/>
              <a:t>Static systems (non-moving)</a:t>
            </a:r>
          </a:p>
          <a:p>
            <a:pPr lvl="1" eaLnBrk="1" hangingPunct="1"/>
            <a:r>
              <a:rPr lang="en-US" altLang="en-US" dirty="0" smtClean="0"/>
              <a:t>Dynamic systems (moving)</a:t>
            </a:r>
          </a:p>
          <a:p>
            <a:pPr lvl="2" eaLnBrk="1" hangingPunct="1"/>
            <a:r>
              <a:rPr lang="en-US" altLang="en-US" dirty="0" smtClean="0"/>
              <a:t>Kinetics- forces causing movement</a:t>
            </a:r>
          </a:p>
          <a:p>
            <a:pPr lvl="2" eaLnBrk="1" hangingPunct="1"/>
            <a:r>
              <a:rPr lang="en-US" altLang="en-US" dirty="0" smtClean="0"/>
              <a:t>Kinematics- the time, space, and mass aspects of a moving system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		</a:t>
            </a:r>
            <a:endParaRPr lang="en-US" altLang="en-US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Movements (</a:t>
            </a:r>
            <a:r>
              <a:rPr lang="en-US" dirty="0" err="1"/>
              <a:t>Osteokinematics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347875"/>
          </a:xfrm>
        </p:spPr>
        <p:txBody>
          <a:bodyPr>
            <a:normAutofit/>
          </a:bodyPr>
          <a:lstStyle/>
          <a:p>
            <a:r>
              <a:rPr lang="en-US" altLang="en-US" dirty="0"/>
              <a:t>Rotation- movement of a bone or part around its longitudinal axis</a:t>
            </a:r>
          </a:p>
          <a:p>
            <a:pPr lvl="1"/>
            <a:r>
              <a:rPr lang="en-US" altLang="en-US" dirty="0"/>
              <a:t>Medial rotation (internal rotation)- when the anterior surface rolls inward toward the midline </a:t>
            </a:r>
          </a:p>
          <a:p>
            <a:pPr lvl="1"/>
            <a:r>
              <a:rPr lang="en-US" altLang="en-US" dirty="0"/>
              <a:t>Lateral rotation (external rotation)- when the anterior surface rolls outward away from the midline</a:t>
            </a:r>
          </a:p>
          <a:p>
            <a:r>
              <a:rPr lang="en-US" altLang="en-US" dirty="0"/>
              <a:t>Spinal rotation- neck and trunk can rotate to either </a:t>
            </a:r>
            <a:r>
              <a:rPr lang="en-US" altLang="en-US" dirty="0" smtClean="0"/>
              <a:t>side</a:t>
            </a:r>
          </a:p>
          <a:p>
            <a:r>
              <a:rPr lang="en-US" altLang="en-US" dirty="0"/>
              <a:t>Supination- rotation of the forearm to face the palm of the hand forward</a:t>
            </a:r>
          </a:p>
          <a:p>
            <a:r>
              <a:rPr lang="en-US" altLang="en-US" dirty="0"/>
              <a:t>Pronation- rotation of the forearm to face the palm of the hand </a:t>
            </a:r>
            <a:r>
              <a:rPr lang="en-US" altLang="en-US" dirty="0" smtClean="0"/>
              <a:t>backward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6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t="5562" r="24385" b="35187"/>
          <a:stretch/>
        </p:blipFill>
        <p:spPr>
          <a:xfrm>
            <a:off x="533400" y="914400"/>
            <a:ext cx="4038600" cy="487997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t="64813" r="24385" b="5448"/>
          <a:stretch/>
        </p:blipFill>
        <p:spPr>
          <a:xfrm>
            <a:off x="4724400" y="2130954"/>
            <a:ext cx="4034528" cy="24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3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Movements (</a:t>
            </a:r>
            <a:r>
              <a:rPr lang="en-US" dirty="0" err="1"/>
              <a:t>Osteokinematics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Inversion- </a:t>
            </a:r>
            <a:r>
              <a:rPr lang="en-US" altLang="en-US" dirty="0"/>
              <a:t>is moving the sole of the foot inward at the ankle</a:t>
            </a:r>
          </a:p>
          <a:p>
            <a:r>
              <a:rPr lang="en-US" altLang="en-US" dirty="0"/>
              <a:t>Eversion- is moving the sole of the foot outward at the ankle</a:t>
            </a:r>
          </a:p>
          <a:p>
            <a:r>
              <a:rPr lang="en-US" altLang="en-US" dirty="0"/>
              <a:t>Protraction- is mostly a linear movement along a plane parallel to the ground and away from the midline</a:t>
            </a:r>
          </a:p>
          <a:p>
            <a:r>
              <a:rPr lang="en-US" altLang="en-US" dirty="0"/>
              <a:t>Retraction- is mostly a linear movement along a plane parallel to the ground and toward the </a:t>
            </a:r>
            <a:r>
              <a:rPr lang="en-US" altLang="en-US" dirty="0" smtClean="0"/>
              <a:t>midline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55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4789" r="4957" b="5125"/>
          <a:stretch/>
        </p:blipFill>
        <p:spPr>
          <a:xfrm>
            <a:off x="381000" y="609600"/>
            <a:ext cx="3962401" cy="396240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4860" r="6834" b="5053"/>
          <a:stretch/>
        </p:blipFill>
        <p:spPr>
          <a:xfrm>
            <a:off x="4648200" y="2438400"/>
            <a:ext cx="3944524" cy="4048327"/>
          </a:xfrm>
        </p:spPr>
      </p:pic>
    </p:spTree>
    <p:extLst>
      <p:ext uri="{BB962C8B-B14F-4D97-AF65-F5344CB8AC3E}">
        <p14:creationId xmlns:p14="http://schemas.microsoft.com/office/powerpoint/2010/main" val="3973279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Planes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84710" y="1447800"/>
            <a:ext cx="3641103" cy="4808539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altLang="en-US" sz="2600" dirty="0" err="1" smtClean="0"/>
              <a:t>Saggital</a:t>
            </a:r>
            <a:r>
              <a:rPr lang="en-US" altLang="en-US" sz="2600" dirty="0" smtClean="0"/>
              <a:t> plane- passes through body from front to back and divides body into right and left parts</a:t>
            </a:r>
          </a:p>
          <a:p>
            <a:pPr lvl="1"/>
            <a:r>
              <a:rPr lang="en-US" altLang="en-US" sz="2600" dirty="0" smtClean="0"/>
              <a:t>Frontal plane- passes through body from side to side and divides the body into front and back parts</a:t>
            </a:r>
          </a:p>
          <a:p>
            <a:pPr lvl="1"/>
            <a:r>
              <a:rPr lang="en-US" altLang="en-US" sz="2600" dirty="0" smtClean="0"/>
              <a:t>Transverse plane- passes through body horizontally and divides the body into top and bottom parts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 smtClean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 smtClean="0"/>
              <a:t>		</a:t>
            </a:r>
            <a:r>
              <a:rPr lang="en-US" altLang="en-US" sz="1800" dirty="0" smtClean="0"/>
              <a:t>	</a:t>
            </a:r>
            <a:endParaRPr lang="en-US" altLang="en-US" dirty="0" smtClean="0"/>
          </a:p>
        </p:txBody>
      </p:sp>
      <p:pic>
        <p:nvPicPr>
          <p:cNvPr id="6146" name="Picture 2" descr="C:\Users\Logan\Desktop\2363_F03_1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26330" t="5489" r="26329" b="3945"/>
          <a:stretch/>
        </p:blipFill>
        <p:spPr bwMode="auto">
          <a:xfrm>
            <a:off x="4724400" y="898474"/>
            <a:ext cx="2815690" cy="5386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566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Gravity</a:t>
            </a:r>
            <a:endParaRPr lang="en-US" dirty="0"/>
          </a:p>
        </p:txBody>
      </p:sp>
      <p:pic>
        <p:nvPicPr>
          <p:cNvPr id="8194" name="Picture 2" descr="C:\Users\Logan\Desktop\2363_F03_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8943" t="5544" r="18548" b="5426"/>
          <a:stretch/>
        </p:blipFill>
        <p:spPr bwMode="auto">
          <a:xfrm>
            <a:off x="4876800" y="1371600"/>
            <a:ext cx="3352799" cy="47751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1853248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COG- the point where the three cardinal planes intersect each other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In the human body, that point is in the midline at about the level of, though slightly anterior to, the second sacral vertebrae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4274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Axes(Pivot 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71376"/>
            <a:ext cx="4343400" cy="492942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2600" dirty="0" smtClean="0"/>
              <a:t>Sagittal axis- point that runs through a joint from front to back</a:t>
            </a:r>
          </a:p>
          <a:p>
            <a:pPr lvl="2"/>
            <a:r>
              <a:rPr lang="en-US" altLang="en-US" sz="2400" dirty="0" smtClean="0"/>
              <a:t>Abduction/adduction</a:t>
            </a:r>
          </a:p>
          <a:p>
            <a:pPr lvl="1"/>
            <a:r>
              <a:rPr lang="en-US" altLang="en-US" sz="2600" dirty="0" smtClean="0"/>
              <a:t>Frontal axis- point that runs through a joint from side to side</a:t>
            </a:r>
          </a:p>
          <a:p>
            <a:pPr lvl="2"/>
            <a:r>
              <a:rPr lang="en-US" altLang="en-US" sz="2400" dirty="0" smtClean="0"/>
              <a:t>Flexion/extension</a:t>
            </a:r>
          </a:p>
          <a:p>
            <a:pPr lvl="1"/>
            <a:r>
              <a:rPr lang="en-US" altLang="en-US" sz="2600" dirty="0" smtClean="0"/>
              <a:t>Vertical (longitudinal) axis- point that runs through a joint from top to bottom</a:t>
            </a:r>
          </a:p>
          <a:p>
            <a:pPr lvl="2"/>
            <a:r>
              <a:rPr lang="en-US" altLang="en-US" sz="2400" dirty="0" smtClean="0"/>
              <a:t>Rotation </a:t>
            </a:r>
          </a:p>
          <a:p>
            <a:endParaRPr lang="en-US" dirty="0"/>
          </a:p>
        </p:txBody>
      </p:sp>
      <p:pic>
        <p:nvPicPr>
          <p:cNvPr id="7170" name="Picture 2" descr="C:\Users\Logan\Desktop\2363_F03_16ABC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11921" t="5489" r="11921" b="3945"/>
          <a:stretch/>
        </p:blipFill>
        <p:spPr bwMode="auto">
          <a:xfrm>
            <a:off x="4724400" y="1688188"/>
            <a:ext cx="378056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48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Degrees of Freedom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28436" y="1600200"/>
            <a:ext cx="6711654" cy="434787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 smtClean="0"/>
              <a:t>Number of planes in which joint can move</a:t>
            </a:r>
          </a:p>
          <a:p>
            <a:pPr lvl="1"/>
            <a:r>
              <a:rPr lang="en-US" altLang="en-US" sz="2600" dirty="0" err="1" smtClean="0"/>
              <a:t>Uniaxial</a:t>
            </a:r>
            <a:r>
              <a:rPr lang="en-US" altLang="en-US" sz="2600" dirty="0" smtClean="0"/>
              <a:t> joint has one degree of freedom</a:t>
            </a:r>
          </a:p>
          <a:p>
            <a:pPr lvl="1"/>
            <a:r>
              <a:rPr lang="en-US" altLang="en-US" sz="2600" dirty="0" smtClean="0"/>
              <a:t>Biaxial joint has two degrees of freedom </a:t>
            </a:r>
          </a:p>
          <a:p>
            <a:pPr lvl="1"/>
            <a:r>
              <a:rPr lang="en-US" altLang="en-US" sz="2600" dirty="0" err="1" smtClean="0"/>
              <a:t>Triaxial</a:t>
            </a:r>
            <a:r>
              <a:rPr lang="en-US" altLang="en-US" sz="2600" dirty="0" smtClean="0"/>
              <a:t> joint has three degrees of freedom</a:t>
            </a:r>
          </a:p>
          <a:p>
            <a:pPr lvl="2"/>
            <a:r>
              <a:rPr lang="en-US" altLang="en-US" sz="2400" dirty="0" smtClean="0"/>
              <a:t>Maximum number of degrees of freedom an individual joint can have</a:t>
            </a:r>
            <a:endParaRPr lang="en-US" altLang="en-US" sz="1800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 smtClean="0"/>
              <a:t>		</a:t>
            </a:r>
            <a:r>
              <a:rPr lang="en-US" altLang="en-US" sz="1800" dirty="0" smtClean="0"/>
              <a:t>	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7635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Kinetic Chains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0" y="1657369"/>
            <a:ext cx="3733800" cy="4724400"/>
          </a:xfrm>
        </p:spPr>
        <p:txBody>
          <a:bodyPr/>
          <a:lstStyle/>
          <a:p>
            <a:r>
              <a:rPr lang="en-US" altLang="en-US" dirty="0" smtClean="0"/>
              <a:t>Closed kinetic chain</a:t>
            </a:r>
          </a:p>
          <a:p>
            <a:pPr lvl="1"/>
            <a:r>
              <a:rPr lang="en-US" altLang="en-US" dirty="0" smtClean="0"/>
              <a:t>Distal segment fixed(closed) and the proximal segment moves</a:t>
            </a:r>
          </a:p>
          <a:p>
            <a:pPr lvl="1"/>
            <a:r>
              <a:rPr lang="en-US" altLang="en-US" dirty="0" smtClean="0"/>
              <a:t>Weight-bearing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Open kinetic chain</a:t>
            </a:r>
            <a:r>
              <a:rPr lang="en-US" altLang="en-US" dirty="0"/>
              <a:t>	</a:t>
            </a:r>
          </a:p>
          <a:p>
            <a:pPr lvl="1"/>
            <a:r>
              <a:rPr lang="en-US" altLang="en-US" dirty="0" smtClean="0"/>
              <a:t>Distal segment free to move (open) and the proximal segment can remain stationary</a:t>
            </a:r>
          </a:p>
          <a:p>
            <a:pPr lvl="1"/>
            <a:r>
              <a:rPr lang="en-US" altLang="en-US" dirty="0" smtClean="0"/>
              <a:t>Non-weight-bearing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89" y="990600"/>
            <a:ext cx="3352800" cy="2753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90" y="3886200"/>
            <a:ext cx="3375660" cy="26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Descriptive Positions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28436" y="1447800"/>
            <a:ext cx="6711654" cy="4195481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3000" dirty="0" smtClean="0"/>
              <a:t>Anatomical position</a:t>
            </a:r>
          </a:p>
          <a:p>
            <a:pPr lvl="1"/>
            <a:r>
              <a:rPr lang="en-US" altLang="en-US" sz="2800" dirty="0" smtClean="0"/>
              <a:t>Human body standing in upright position</a:t>
            </a:r>
          </a:p>
          <a:p>
            <a:pPr lvl="1"/>
            <a:r>
              <a:rPr lang="en-US" altLang="en-US" sz="2800" dirty="0" smtClean="0"/>
              <a:t>Eyes facing forward</a:t>
            </a:r>
          </a:p>
          <a:p>
            <a:pPr lvl="1"/>
            <a:r>
              <a:rPr lang="en-US" altLang="en-US" sz="2800" dirty="0" smtClean="0"/>
              <a:t>Feet parallel and close together</a:t>
            </a:r>
          </a:p>
          <a:p>
            <a:pPr lvl="1"/>
            <a:r>
              <a:rPr lang="en-US" altLang="en-US" sz="2800" dirty="0" smtClean="0"/>
              <a:t>Arms at the sides of the body</a:t>
            </a:r>
          </a:p>
          <a:p>
            <a:pPr lvl="1"/>
            <a:r>
              <a:rPr lang="en-US" altLang="en-US" sz="2800" dirty="0" smtClean="0"/>
              <a:t>Palms facing forward</a:t>
            </a:r>
          </a:p>
          <a:p>
            <a:pPr marL="457207" lvl="1" indent="0">
              <a:buNone/>
            </a:pPr>
            <a:r>
              <a:rPr lang="en-US" altLang="en-US" sz="2800" dirty="0" smtClean="0"/>
              <a:t>**Not a natural position but allows more accurate description**</a:t>
            </a:r>
          </a:p>
          <a:p>
            <a:pPr eaLnBrk="1" hangingPunct="1"/>
            <a:r>
              <a:rPr lang="en-US" altLang="en-US" sz="3000" dirty="0" smtClean="0"/>
              <a:t>Fundamental position</a:t>
            </a:r>
          </a:p>
          <a:p>
            <a:pPr lvl="1"/>
            <a:r>
              <a:rPr lang="en-US" altLang="en-US" sz="2800" dirty="0" smtClean="0"/>
              <a:t>Same as anatomical but palms face the sides of the body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/>
              <a:t>			</a:t>
            </a:r>
            <a:endParaRPr lang="en-US" altLang="en-US" sz="26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1964"/>
            <a:ext cx="5839618" cy="5839618"/>
          </a:xfrm>
        </p:spPr>
      </p:pic>
    </p:spTree>
    <p:extLst>
      <p:ext uri="{BB962C8B-B14F-4D97-AF65-F5344CB8AC3E}">
        <p14:creationId xmlns:p14="http://schemas.microsoft.com/office/powerpoint/2010/main" val="399624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Descriptive Terminology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391400" cy="5029200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altLang="en-US" sz="4400" dirty="0" smtClean="0"/>
              <a:t>Medial- refers to location or position toward the midline</a:t>
            </a:r>
          </a:p>
          <a:p>
            <a:pPr eaLnBrk="1" hangingPunct="1"/>
            <a:r>
              <a:rPr lang="en-US" altLang="en-US" sz="4400" dirty="0" smtClean="0"/>
              <a:t>Lateral- refers to a location or position farther from the midline</a:t>
            </a:r>
          </a:p>
          <a:p>
            <a:pPr eaLnBrk="1" hangingPunct="1"/>
            <a:r>
              <a:rPr lang="en-US" altLang="en-US" sz="4400" dirty="0" smtClean="0"/>
              <a:t>Anterior (ventral)- refers to the front of the body or to a position closer to the front</a:t>
            </a:r>
          </a:p>
          <a:p>
            <a:pPr eaLnBrk="1" hangingPunct="1"/>
            <a:r>
              <a:rPr lang="en-US" altLang="en-US" sz="4400" dirty="0" smtClean="0"/>
              <a:t>Posterior (dorsal)- refers to the back of the body or to a position more towards the back</a:t>
            </a:r>
          </a:p>
          <a:p>
            <a:pPr eaLnBrk="1" hangingPunct="1"/>
            <a:r>
              <a:rPr lang="en-US" altLang="en-US" sz="4400" dirty="0" smtClean="0"/>
              <a:t>Distal- away from the trunk </a:t>
            </a:r>
          </a:p>
          <a:p>
            <a:pPr eaLnBrk="1" hangingPunct="1"/>
            <a:r>
              <a:rPr lang="en-US" altLang="en-US" sz="4400" dirty="0" smtClean="0"/>
              <a:t>Proximal- towards the trunk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 smtClean="0"/>
              <a:t>			</a:t>
            </a:r>
            <a:endParaRPr lang="en-US" altLang="en-US" sz="26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010400" cy="4195481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Superior- used to indicate the location of a body part that is above another or to refer to the upper surface of an organ or a structure</a:t>
            </a:r>
            <a:endParaRPr lang="en-US" altLang="en-US" dirty="0"/>
          </a:p>
          <a:p>
            <a:r>
              <a:rPr lang="en-US" altLang="en-US" dirty="0" smtClean="0"/>
              <a:t>Inferior- indicates that a body part is below another or refers to the lower surface of an organ or a structure</a:t>
            </a:r>
          </a:p>
          <a:p>
            <a:r>
              <a:rPr lang="en-US" altLang="en-US" dirty="0" smtClean="0"/>
              <a:t>Cranial- (</a:t>
            </a:r>
            <a:r>
              <a:rPr lang="en-US" altLang="en-US" dirty="0" err="1" smtClean="0"/>
              <a:t>cephalad</a:t>
            </a:r>
            <a:r>
              <a:rPr lang="en-US" altLang="en-US" dirty="0" smtClean="0"/>
              <a:t>) refers to a position or structure close to the head</a:t>
            </a:r>
          </a:p>
          <a:p>
            <a:r>
              <a:rPr lang="en-US" altLang="en-US" dirty="0" smtClean="0"/>
              <a:t>Caudal- (</a:t>
            </a:r>
            <a:r>
              <a:rPr lang="en-US" altLang="en-US" dirty="0" err="1" smtClean="0"/>
              <a:t>cauda</a:t>
            </a:r>
            <a:r>
              <a:rPr lang="en-US" altLang="en-US" dirty="0" smtClean="0"/>
              <a:t>) refers to a position or structure closer to the feet</a:t>
            </a:r>
            <a:endParaRPr lang="en-US" altLang="en-US" dirty="0"/>
          </a:p>
          <a:p>
            <a:r>
              <a:rPr lang="en-US" altLang="en-US" dirty="0" smtClean="0"/>
              <a:t>Superficial- refers to on the surface or close to the surface </a:t>
            </a:r>
          </a:p>
          <a:p>
            <a:r>
              <a:rPr lang="en-US" altLang="en-US" dirty="0" smtClean="0"/>
              <a:t>Deep- refers to farther away from the surface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6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371600"/>
            <a:ext cx="6711654" cy="4195481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Supine- when a person is lying </a:t>
            </a:r>
            <a:r>
              <a:rPr lang="en-US" altLang="en-US" sz="2400" dirty="0" err="1"/>
              <a:t>stright</a:t>
            </a:r>
            <a:r>
              <a:rPr lang="en-US" altLang="en-US" sz="2400" dirty="0"/>
              <a:t>, with the face, or anterior surface, pointed upward</a:t>
            </a:r>
          </a:p>
          <a:p>
            <a:r>
              <a:rPr lang="en-US" altLang="en-US" sz="2400" dirty="0"/>
              <a:t>Prone- when a person is horizontal, with the face, or anterior surface, pointed downward</a:t>
            </a:r>
          </a:p>
          <a:p>
            <a:r>
              <a:rPr lang="en-US" altLang="en-US" sz="2400" dirty="0" smtClean="0"/>
              <a:t>Bilateral- refers to two, or both, sides</a:t>
            </a:r>
          </a:p>
          <a:p>
            <a:r>
              <a:rPr lang="en-US" altLang="en-US" sz="2400" dirty="0" smtClean="0"/>
              <a:t>Contralateral- refers to the opposite side</a:t>
            </a:r>
          </a:p>
          <a:p>
            <a:r>
              <a:rPr lang="en-US" altLang="en-US" sz="2400" dirty="0" err="1" smtClean="0"/>
              <a:t>Ipsilateral</a:t>
            </a:r>
            <a:r>
              <a:rPr lang="en-US" altLang="en-US" sz="2400" dirty="0" smtClean="0"/>
              <a:t>- refers to the same side of the body</a:t>
            </a:r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00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4789" r="4957" b="5125"/>
          <a:stretch/>
        </p:blipFill>
        <p:spPr>
          <a:xfrm>
            <a:off x="461726" y="423249"/>
            <a:ext cx="4038601" cy="40386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9480" r="4524" b="9673"/>
          <a:stretch/>
        </p:blipFill>
        <p:spPr>
          <a:xfrm>
            <a:off x="4419600" y="2442549"/>
            <a:ext cx="4330337" cy="3886200"/>
          </a:xfrm>
        </p:spPr>
      </p:pic>
    </p:spTree>
    <p:extLst>
      <p:ext uri="{BB962C8B-B14F-4D97-AF65-F5344CB8AC3E}">
        <p14:creationId xmlns:p14="http://schemas.microsoft.com/office/powerpoint/2010/main" val="385215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Segments of the Body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6711654" cy="419548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400" dirty="0" smtClean="0"/>
              <a:t>Upper extremity</a:t>
            </a:r>
          </a:p>
          <a:p>
            <a:pPr lvl="1" eaLnBrk="1" hangingPunct="1"/>
            <a:r>
              <a:rPr lang="en-US" altLang="en-US" sz="2400" dirty="0" smtClean="0"/>
              <a:t>Arm- is the bone (</a:t>
            </a:r>
            <a:r>
              <a:rPr lang="en-US" altLang="en-US" sz="2400" dirty="0" err="1" smtClean="0"/>
              <a:t>humerus</a:t>
            </a:r>
            <a:r>
              <a:rPr lang="en-US" altLang="en-US" sz="2400" dirty="0" smtClean="0"/>
              <a:t>) between the shoulder and the elbow joints</a:t>
            </a:r>
          </a:p>
          <a:p>
            <a:pPr lvl="1" eaLnBrk="1" hangingPunct="1"/>
            <a:r>
              <a:rPr lang="en-US" altLang="en-US" sz="2400" dirty="0" smtClean="0"/>
              <a:t>Forearm- is the bones (radius and ulna) between the elbow and wrist</a:t>
            </a:r>
          </a:p>
          <a:p>
            <a:pPr lvl="1" eaLnBrk="1" hangingPunct="1"/>
            <a:r>
              <a:rPr lang="en-US" altLang="en-US" sz="2400" dirty="0" smtClean="0"/>
              <a:t>Hand- is distal to the wrist</a:t>
            </a:r>
          </a:p>
          <a:p>
            <a:pPr eaLnBrk="1" hangingPunct="1"/>
            <a:r>
              <a:rPr lang="en-US" altLang="en-US" sz="2400" dirty="0" smtClean="0"/>
              <a:t>Lower extremity</a:t>
            </a:r>
          </a:p>
          <a:p>
            <a:pPr lvl="1" eaLnBrk="1" hangingPunct="1"/>
            <a:r>
              <a:rPr lang="en-US" altLang="en-US" sz="2400" dirty="0" smtClean="0"/>
              <a:t>Thigh- is the bone (femur) between the hip and knee joints</a:t>
            </a:r>
          </a:p>
          <a:p>
            <a:pPr lvl="1" eaLnBrk="1" hangingPunct="1"/>
            <a:r>
              <a:rPr lang="en-US" altLang="en-US" sz="2400" dirty="0" smtClean="0"/>
              <a:t>Leg – is the bones (tibia and fibula) between the knee and ankle joints</a:t>
            </a:r>
          </a:p>
          <a:p>
            <a:pPr lvl="1" eaLnBrk="1" hangingPunct="1"/>
            <a:r>
              <a:rPr lang="en-US" altLang="en-US" sz="2400" dirty="0" smtClean="0"/>
              <a:t>Foot- is distal to the ankle</a:t>
            </a:r>
            <a:endParaRPr lang="en-US" alt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441</TotalTime>
  <Words>1258</Words>
  <Application>Microsoft Office PowerPoint</Application>
  <PresentationFormat>On-screen Show (4:3)</PresentationFormat>
  <Paragraphs>154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Ion</vt:lpstr>
      <vt:lpstr>Chapter 1 Basic Information</vt:lpstr>
      <vt:lpstr>Introduction</vt:lpstr>
      <vt:lpstr>Descriptive Positions</vt:lpstr>
      <vt:lpstr>PowerPoint Presentation</vt:lpstr>
      <vt:lpstr>Descriptive Terminology</vt:lpstr>
      <vt:lpstr>Descriptive Terminology</vt:lpstr>
      <vt:lpstr>Descriptive Terminology</vt:lpstr>
      <vt:lpstr>PowerPoint Presentation</vt:lpstr>
      <vt:lpstr>Segments of the Body</vt:lpstr>
      <vt:lpstr>Segments of the Body</vt:lpstr>
      <vt:lpstr>PowerPoint Presentation</vt:lpstr>
      <vt:lpstr>Types of Motion</vt:lpstr>
      <vt:lpstr>PowerPoint Presentation</vt:lpstr>
      <vt:lpstr>Joint Movement (Osteokinematics)</vt:lpstr>
      <vt:lpstr>Joint Movements (Osteokinematics)</vt:lpstr>
      <vt:lpstr>PowerPoint Presentation</vt:lpstr>
      <vt:lpstr>Joint Movements (Osteokinematics)</vt:lpstr>
      <vt:lpstr>PowerPoint Presentation</vt:lpstr>
      <vt:lpstr>Joint Movements (Osteokinematics)</vt:lpstr>
      <vt:lpstr>Joint Movements (Osteokinematics)</vt:lpstr>
      <vt:lpstr>PowerPoint Presentation</vt:lpstr>
      <vt:lpstr>Joint Movements (Osteokinematics)</vt:lpstr>
      <vt:lpstr>PowerPoint Presentation</vt:lpstr>
      <vt:lpstr>Planes</vt:lpstr>
      <vt:lpstr>Center of Gravity</vt:lpstr>
      <vt:lpstr>Axes(Pivot Point)</vt:lpstr>
      <vt:lpstr>Degrees of Freedom</vt:lpstr>
      <vt:lpstr>Kinetic Chains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Dover</dc:creator>
  <cp:lastModifiedBy>Nick McSain</cp:lastModifiedBy>
  <cp:revision>43</cp:revision>
  <dcterms:created xsi:type="dcterms:W3CDTF">2010-07-04T22:04:04Z</dcterms:created>
  <dcterms:modified xsi:type="dcterms:W3CDTF">2017-01-11T18:06:05Z</dcterms:modified>
</cp:coreProperties>
</file>